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9" r:id="rId2"/>
    <p:sldId id="270" r:id="rId3"/>
    <p:sldId id="271" r:id="rId4"/>
    <p:sldId id="272" r:id="rId5"/>
    <p:sldId id="257" r:id="rId6"/>
    <p:sldId id="258" r:id="rId7"/>
    <p:sldId id="259" r:id="rId8"/>
    <p:sldId id="260" r:id="rId9"/>
    <p:sldId id="261" r:id="rId10"/>
    <p:sldId id="262" r:id="rId11"/>
    <p:sldId id="263" r:id="rId12"/>
    <p:sldId id="264" r:id="rId13"/>
    <p:sldId id="265" r:id="rId14"/>
    <p:sldId id="266" r:id="rId15"/>
    <p:sldId id="267" r:id="rId16"/>
    <p:sldId id="268"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829" autoAdjust="0"/>
  </p:normalViewPr>
  <p:slideViewPr>
    <p:cSldViewPr>
      <p:cViewPr varScale="1">
        <p:scale>
          <a:sx n="83" d="100"/>
          <a:sy n="83" d="100"/>
        </p:scale>
        <p:origin x="-242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28075C-FCBC-4DBE-A755-B27B2B84E8CA}" type="datetimeFigureOut">
              <a:rPr lang="en-US" smtClean="0"/>
              <a:t>9/6/2017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41252-E360-4615-ADC6-B8059B966A9E}" type="slidenum">
              <a:rPr lang="en-US" smtClean="0"/>
              <a:t>‹#›</a:t>
            </a:fld>
            <a:endParaRPr lang="en-US"/>
          </a:p>
        </p:txBody>
      </p:sp>
    </p:spTree>
    <p:extLst>
      <p:ext uri="{BB962C8B-B14F-4D97-AF65-F5344CB8AC3E}">
        <p14:creationId xmlns:p14="http://schemas.microsoft.com/office/powerpoint/2010/main" val="183407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pt-PT"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3"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293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497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1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en-US" smtClean="0">
                <a:ea typeface="ＭＳ Ｐゴシック" pitchFamily="34" charset="-128"/>
              </a:rPr>
              <a:t>The trainer should give participants an opportunity to ask any questions that they may have in relation to part Two of the lesson.</a:t>
            </a:r>
            <a:endParaRPr lang="en-GB" altLang="x-none" smtClean="0">
              <a:ea typeface="ＭＳ Ｐゴシック" pitchFamily="34" charset="-128"/>
            </a:endParaRPr>
          </a:p>
        </p:txBody>
      </p:sp>
      <p:sp>
        <p:nvSpPr>
          <p:cNvPr id="26112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8F283FCA-ED2D-4D8E-B4B2-35326DB11C78}" type="slidenum">
              <a:rPr lang="en-GB" altLang="x-none"/>
              <a:pPr algn="r" eaLnBrk="1" hangingPunct="1">
                <a:spcBef>
                  <a:spcPct val="0"/>
                </a:spcBef>
              </a:pPr>
              <a:t>16</a:t>
            </a:fld>
            <a:endParaRPr lang="en-GB" altLang="x-non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bwMode="auto">
          <a:noFill/>
          <a:ln>
            <a:solidFill>
              <a:srgbClr val="000000"/>
            </a:solidFill>
            <a:miter lim="800000"/>
            <a:headEnd/>
            <a:tailEnd/>
          </a:ln>
        </p:spPr>
      </p:sp>
      <p:sp>
        <p:nvSpPr>
          <p:cNvPr id="156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GB" sz="1200" kern="1200" dirty="0" smtClean="0">
                <a:solidFill>
                  <a:schemeClr val="tx1"/>
                </a:solidFill>
                <a:effectLst/>
                <a:latin typeface="+mn-lt"/>
                <a:ea typeface="+mn-ea"/>
                <a:cs typeface="+mn-cs"/>
              </a:rPr>
              <a:t>Trainers will insert here references to national legal provisions.</a:t>
            </a:r>
          </a:p>
          <a:p>
            <a:r>
              <a:rPr lang="en-GB" sz="1200" kern="1200" dirty="0" smtClean="0">
                <a:solidFill>
                  <a:schemeClr val="tx1"/>
                </a:solidFill>
                <a:effectLst/>
                <a:latin typeface="+mn-lt"/>
                <a:ea typeface="+mn-ea"/>
                <a:cs typeface="+mn-cs"/>
              </a:rPr>
              <a:t>PowerPoint (or other type of presentation)</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content of the slides in this section are example of what can be described in each of the local trainings.</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Ideally, the presentation should mention the international legal instruments signed or ratified by each State and the result of its transposition to the domestic law.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Besides, a description of the types of investigative measures allowed under national law, as well as an explanation on the importance and requirements of gathering and preserving electronic evidence should be provided. </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If applicable, eventual specificities of the national proceedings regarding electronic evidence should be mentioned.</a:t>
            </a:r>
            <a:endParaRPr lang="pt-PT" dirty="0" smtClean="0"/>
          </a:p>
        </p:txBody>
      </p:sp>
      <p:sp>
        <p:nvSpPr>
          <p:cNvPr id="25603"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EAD6861-7252-4740-9F43-D0F7CF2018B1}" type="slidenum">
              <a:rPr lang="en-US" sz="1200">
                <a:latin typeface="+mn-lt"/>
              </a:rPr>
              <a:pPr algn="r">
                <a:defRPr/>
              </a:pPr>
              <a:t>18</a:t>
            </a:fld>
            <a:endParaRPr lang="en-US" sz="1200">
              <a:latin typeface="+mn-lt"/>
            </a:endParaRPr>
          </a:p>
        </p:txBody>
      </p:sp>
    </p:spTree>
    <p:extLst>
      <p:ext uri="{BB962C8B-B14F-4D97-AF65-F5344CB8AC3E}">
        <p14:creationId xmlns:p14="http://schemas.microsoft.com/office/powerpoint/2010/main" val="1938943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25526567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2293529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25919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pt-PT" sz="1200" b="1" kern="1200" dirty="0" smtClean="0">
                <a:solidFill>
                  <a:schemeClr val="tx1"/>
                </a:solidFill>
                <a:effectLst/>
                <a:latin typeface="+mn-lt"/>
                <a:ea typeface="+mn-ea"/>
                <a:cs typeface="+mn-cs"/>
              </a:rPr>
              <a:t>Agenda</a:t>
            </a:r>
          </a:p>
          <a:p>
            <a:r>
              <a:rPr lang="en-GB" sz="1200" kern="1200" dirty="0" smtClean="0">
                <a:solidFill>
                  <a:schemeClr val="tx1"/>
                </a:solidFill>
                <a:effectLst/>
                <a:latin typeface="+mn-lt"/>
                <a:ea typeface="+mn-ea"/>
                <a:cs typeface="+mn-cs"/>
              </a:rPr>
              <a:t>This presentation has three parts:</a:t>
            </a:r>
          </a:p>
          <a:p>
            <a:pPr lvl="0"/>
            <a:r>
              <a:rPr lang="en-US" sz="1200" kern="1200" dirty="0" smtClean="0">
                <a:solidFill>
                  <a:schemeClr val="tx1"/>
                </a:solidFill>
                <a:effectLst/>
                <a:latin typeface="+mn-lt"/>
                <a:ea typeface="+mn-ea"/>
                <a:cs typeface="+mn-cs"/>
              </a:rPr>
              <a:t>Part One will refer to the National</a:t>
            </a:r>
            <a:r>
              <a:rPr lang="en-US" sz="1200" kern="1200" baseline="0" dirty="0" smtClean="0">
                <a:solidFill>
                  <a:schemeClr val="tx1"/>
                </a:solidFill>
                <a:effectLst/>
                <a:latin typeface="+mn-lt"/>
                <a:ea typeface="+mn-ea"/>
                <a:cs typeface="+mn-cs"/>
              </a:rPr>
              <a:t> substantive cybercrime legislation: which offences related to cybercrime are criminalized under the current legislative framework</a:t>
            </a:r>
            <a:r>
              <a:rPr lang="en-US" sz="1200"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Part Two will refer to Procedural provisions</a:t>
            </a:r>
            <a:r>
              <a:rPr lang="en-US" sz="1200" kern="1200" baseline="0" dirty="0" smtClean="0">
                <a:solidFill>
                  <a:schemeClr val="tx1"/>
                </a:solidFill>
                <a:effectLst/>
                <a:latin typeface="+mn-lt"/>
                <a:ea typeface="+mn-ea"/>
                <a:cs typeface="+mn-cs"/>
              </a:rPr>
              <a:t> under the national law;</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Part Three</a:t>
            </a:r>
            <a:r>
              <a:rPr lang="en-US" sz="1200" kern="1200" baseline="0" dirty="0" smtClean="0">
                <a:solidFill>
                  <a:schemeClr val="tx1"/>
                </a:solidFill>
                <a:effectLst/>
                <a:latin typeface="+mn-lt"/>
                <a:ea typeface="+mn-ea"/>
                <a:cs typeface="+mn-cs"/>
              </a:rPr>
              <a:t> </a:t>
            </a:r>
            <a:r>
              <a:rPr lang="pt-PT" sz="1200" kern="1200" dirty="0" err="1" smtClean="0">
                <a:solidFill>
                  <a:schemeClr val="tx1"/>
                </a:solidFill>
                <a:effectLst/>
                <a:latin typeface="+mn-lt"/>
                <a:ea typeface="+mn-ea"/>
                <a:cs typeface="+mn-cs"/>
              </a:rPr>
              <a:t>will</a:t>
            </a:r>
            <a:r>
              <a:rPr lang="pt-PT" sz="1200" kern="1200" dirty="0" smtClean="0">
                <a:solidFill>
                  <a:schemeClr val="tx1"/>
                </a:solidFill>
                <a:effectLst/>
                <a:latin typeface="+mn-lt"/>
                <a:ea typeface="+mn-ea"/>
                <a:cs typeface="+mn-cs"/>
              </a:rPr>
              <a:t> propose a summary of the lesson.</a:t>
            </a:r>
            <a:endParaRPr lang="en-GB" sz="1200" kern="1200" dirty="0" smtClean="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dirty="0">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9876654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dirty="0">
              <a:latin typeface="Calibri" charset="0"/>
            </a:endParaRPr>
          </a:p>
        </p:txBody>
      </p:sp>
    </p:spTree>
    <p:extLst>
      <p:ext uri="{BB962C8B-B14F-4D97-AF65-F5344CB8AC3E}">
        <p14:creationId xmlns:p14="http://schemas.microsoft.com/office/powerpoint/2010/main" val="1384616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2745416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GB">
              <a:latin typeface="Calibri" charset="0"/>
            </a:endParaRPr>
          </a:p>
        </p:txBody>
      </p:sp>
    </p:spTree>
    <p:extLst>
      <p:ext uri="{BB962C8B-B14F-4D97-AF65-F5344CB8AC3E}">
        <p14:creationId xmlns:p14="http://schemas.microsoft.com/office/powerpoint/2010/main" val="25768251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71682"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en-GB" dirty="0" smtClean="0">
                <a:latin typeface="Calibri" charset="0"/>
              </a:rPr>
              <a:t>On this slide the trainer might add any domestic specificity or important question to be highlighted in relation to conditions and safeguards.</a:t>
            </a:r>
            <a:r>
              <a:rPr lang="en-GB" baseline="0" dirty="0" smtClean="0">
                <a:latin typeface="Calibri" charset="0"/>
              </a:rPr>
              <a:t> This might include:</a:t>
            </a:r>
          </a:p>
          <a:p>
            <a:pPr marL="171450" indent="-171450" eaLnBrk="1" hangingPunct="1">
              <a:buFontTx/>
              <a:buChar char="-"/>
            </a:pPr>
            <a:r>
              <a:rPr lang="en-GB" baseline="0" dirty="0" smtClean="0">
                <a:latin typeface="Calibri" charset="0"/>
              </a:rPr>
              <a:t>General or specific provisions ensuring necessity and proportionality,</a:t>
            </a:r>
          </a:p>
          <a:p>
            <a:pPr marL="171450" indent="-171450" eaLnBrk="1" hangingPunct="1">
              <a:buFontTx/>
              <a:buChar char="-"/>
            </a:pPr>
            <a:r>
              <a:rPr lang="en-GB" baseline="0" dirty="0" smtClean="0">
                <a:latin typeface="Calibri" charset="0"/>
              </a:rPr>
              <a:t>The domestic source of (certain) safeguards (law, case-law…),</a:t>
            </a:r>
          </a:p>
          <a:p>
            <a:pPr marL="171450" indent="-171450" eaLnBrk="1" hangingPunct="1">
              <a:buFontTx/>
              <a:buChar char="-"/>
            </a:pPr>
            <a:r>
              <a:rPr lang="en-GB" baseline="0" dirty="0" smtClean="0">
                <a:latin typeface="Calibri" charset="0"/>
              </a:rPr>
              <a:t>Weaknesses of the domestic law on this issue.</a:t>
            </a:r>
            <a:endParaRPr lang="en-GB" dirty="0">
              <a:latin typeface="Calibri" charset="0"/>
            </a:endParaRPr>
          </a:p>
        </p:txBody>
      </p:sp>
    </p:spTree>
    <p:extLst>
      <p:ext uri="{BB962C8B-B14F-4D97-AF65-F5344CB8AC3E}">
        <p14:creationId xmlns:p14="http://schemas.microsoft.com/office/powerpoint/2010/main" val="7434051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noFill/>
          <a:ln>
            <a:solidFill>
              <a:srgbClr val="000000"/>
            </a:solidFill>
            <a:miter lim="800000"/>
            <a:headEnd/>
            <a:tailEnd/>
          </a:ln>
        </p:spPr>
      </p:sp>
      <p:sp>
        <p:nvSpPr>
          <p:cNvPr id="154627"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part Three of the lesson.</a:t>
            </a:r>
          </a:p>
          <a:p>
            <a:pPr eaLnBrk="1" hangingPunct="1">
              <a:spcBef>
                <a:spcPct val="0"/>
              </a:spcBef>
            </a:pPr>
            <a:endParaRPr lang="en-GB" dirty="0" smtClean="0"/>
          </a:p>
        </p:txBody>
      </p:sp>
      <p:sp>
        <p:nvSpPr>
          <p:cNvPr id="148483"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56EE1F51-062D-4457-AAB3-E11F5903BD88}" type="slidenum">
              <a:rPr lang="en-GB" sz="1200">
                <a:latin typeface="+mn-lt"/>
              </a:rPr>
              <a:pPr algn="r">
                <a:defRPr/>
              </a:pPr>
              <a:t>27</a:t>
            </a:fld>
            <a:endParaRPr lang="en-GB" sz="1200">
              <a:latin typeface="+mn-lt"/>
            </a:endParaRPr>
          </a:p>
        </p:txBody>
      </p:sp>
    </p:spTree>
    <p:extLst>
      <p:ext uri="{BB962C8B-B14F-4D97-AF65-F5344CB8AC3E}">
        <p14:creationId xmlns:p14="http://schemas.microsoft.com/office/powerpoint/2010/main" val="2839955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Summary / Recap</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trainer should recap / test knowledge on the following points:</a:t>
            </a:r>
          </a:p>
          <a:p>
            <a:endParaRPr lang="en-GB" sz="1200" kern="1200" dirty="0" smtClean="0">
              <a:solidFill>
                <a:schemeClr val="tx1"/>
              </a:solidFill>
              <a:effectLst/>
              <a:latin typeface="+mn-lt"/>
              <a:ea typeface="+mn-ea"/>
              <a:cs typeface="+mn-cs"/>
            </a:endParaRPr>
          </a:p>
          <a:p>
            <a:pPr marL="171450" indent="-171450">
              <a:lnSpc>
                <a:spcPct val="80000"/>
              </a:lnSpc>
              <a:spcBef>
                <a:spcPts val="1200"/>
              </a:spcBef>
              <a:buFont typeface="Arial" panose="020B0604020202020204" pitchFamily="34" charset="0"/>
              <a:buChar char="•"/>
            </a:pPr>
            <a:r>
              <a:rPr lang="en-GB" sz="1200" dirty="0" smtClean="0"/>
              <a:t>List the substantive criminal law provisions, and identify some of the key factors used to describe the crimes, based on the existing national law.</a:t>
            </a:r>
          </a:p>
          <a:p>
            <a:pPr marL="171450" indent="-171450">
              <a:lnSpc>
                <a:spcPct val="80000"/>
              </a:lnSpc>
              <a:spcBef>
                <a:spcPts val="1200"/>
              </a:spcBef>
              <a:buFont typeface="Arial" panose="020B0604020202020204" pitchFamily="34" charset="0"/>
              <a:buChar char="•"/>
            </a:pPr>
            <a:r>
              <a:rPr lang="en-GB" sz="1200" dirty="0" smtClean="0"/>
              <a:t>Explain the importance of conditions and safeguards under the national law</a:t>
            </a:r>
          </a:p>
          <a:p>
            <a:pPr marL="171450" indent="-171450">
              <a:lnSpc>
                <a:spcPct val="80000"/>
              </a:lnSpc>
              <a:spcBef>
                <a:spcPts val="1200"/>
              </a:spcBef>
              <a:buFont typeface="Arial" panose="020B0604020202020204" pitchFamily="34" charset="0"/>
              <a:buChar char="•"/>
            </a:pPr>
            <a:r>
              <a:rPr lang="en-GB" sz="1200" dirty="0" smtClean="0"/>
              <a:t>Explain the existing procedural provisions under the national law</a:t>
            </a:r>
          </a:p>
          <a:p>
            <a:pPr marL="171450" indent="-171450">
              <a:lnSpc>
                <a:spcPct val="80000"/>
              </a:lnSpc>
              <a:spcBef>
                <a:spcPts val="1200"/>
              </a:spcBef>
              <a:buFont typeface="Arial" panose="020B0604020202020204" pitchFamily="34" charset="0"/>
              <a:buChar char="•"/>
            </a:pPr>
            <a:r>
              <a:rPr lang="en-GB" sz="1200" dirty="0" smtClean="0"/>
              <a:t>Analyse the needs and the advantages of the harmonisation between national legislation and the international instruments, in particular the Convention of Budapest.</a:t>
            </a:r>
          </a:p>
          <a:p>
            <a:pPr marL="171450" indent="-171450" eaLnBrk="1" hangingPunct="1">
              <a:lnSpc>
                <a:spcPct val="80000"/>
              </a:lnSpc>
              <a:spcBef>
                <a:spcPts val="1200"/>
              </a:spcBef>
              <a:buFont typeface="Arial" panose="020B0604020202020204" pitchFamily="34" charset="0"/>
              <a:buChar char="•"/>
            </a:pPr>
            <a:endParaRPr lang="en-GB" sz="1200"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29</a:t>
            </a:fld>
            <a:endParaRPr lang="en-US"/>
          </a:p>
        </p:txBody>
      </p:sp>
    </p:spTree>
    <p:extLst>
      <p:ext uri="{BB962C8B-B14F-4D97-AF65-F5344CB8AC3E}">
        <p14:creationId xmlns:p14="http://schemas.microsoft.com/office/powerpoint/2010/main" val="2557795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the lesson.</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Practical Exercises (if applicable)</a:t>
            </a:r>
          </a:p>
          <a:p>
            <a:r>
              <a:rPr lang="en-GB" sz="1200" kern="1200" dirty="0" smtClean="0">
                <a:solidFill>
                  <a:schemeClr val="tx1"/>
                </a:solidFill>
                <a:effectLst/>
                <a:latin typeface="+mn-lt"/>
                <a:ea typeface="+mn-ea"/>
                <a:cs typeface="+mn-cs"/>
              </a:rPr>
              <a:t>No practical exercises are prepared for this session</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Knowledge Check</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trainer should check knowledge by asking relevant questions from each of the session aspects.</a:t>
            </a:r>
          </a:p>
          <a:p>
            <a:pPr eaLnBrk="1" hangingPunct="1">
              <a:spcBef>
                <a:spcPct val="0"/>
              </a:spcBef>
            </a:pPr>
            <a:endParaRPr lang="en-GB" dirty="0" smtClean="0"/>
          </a:p>
          <a:p>
            <a:pPr eaLnBrk="1" hangingPunct="1">
              <a:spcBef>
                <a:spcPct val="0"/>
              </a:spcBef>
            </a:pPr>
            <a:endParaRPr lang="en-GB" dirty="0" smtClean="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30</a:t>
            </a:fld>
            <a:endParaRPr lang="en-GB">
              <a:cs typeface="Arial" charset="0"/>
            </a:endParaRPr>
          </a:p>
        </p:txBody>
      </p:sp>
    </p:spTree>
    <p:extLst>
      <p:ext uri="{BB962C8B-B14F-4D97-AF65-F5344CB8AC3E}">
        <p14:creationId xmlns:p14="http://schemas.microsoft.com/office/powerpoint/2010/main" val="2289162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200" b="1" kern="1200" noProof="0" dirty="0" smtClean="0">
                <a:solidFill>
                  <a:schemeClr val="tx1"/>
                </a:solidFill>
                <a:effectLst/>
                <a:latin typeface="+mn-lt"/>
                <a:ea typeface="+mn-ea"/>
                <a:cs typeface="+mn-cs"/>
              </a:rPr>
              <a:t>Objectives:</a:t>
            </a:r>
            <a:endParaRPr lang="en-US" sz="1200" kern="1200" noProof="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noProof="0" dirty="0" smtClean="0">
                <a:solidFill>
                  <a:schemeClr val="tx1"/>
                </a:solidFill>
                <a:effectLst/>
                <a:latin typeface="+mn-lt"/>
                <a:ea typeface="+mn-ea"/>
                <a:cs typeface="+mn-cs"/>
              </a:rPr>
              <a:t>The objective of this session is to provide all the necessary information and background to judges and prosecutors to enable them to effectively use the procedural provisions in the local legislation to prosecute and adjudicate cases of cybercrime.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noProof="0" dirty="0" smtClean="0">
                <a:solidFill>
                  <a:schemeClr val="tx1"/>
                </a:solidFill>
                <a:effectLst/>
                <a:latin typeface="+mn-lt"/>
                <a:ea typeface="+mn-ea"/>
                <a:cs typeface="+mn-cs"/>
              </a:rPr>
              <a:t>By the end of the session the participants will be able to identify and explain :</a:t>
            </a:r>
          </a:p>
          <a:p>
            <a:pPr marL="171450" indent="-171450">
              <a:lnSpc>
                <a:spcPct val="80000"/>
              </a:lnSpc>
              <a:spcBef>
                <a:spcPts val="1200"/>
              </a:spcBef>
              <a:buFont typeface="Arial" panose="020B0604020202020204" pitchFamily="34" charset="0"/>
              <a:buChar char="•"/>
            </a:pPr>
            <a:r>
              <a:rPr lang="en-GB" sz="1200" dirty="0" smtClean="0"/>
              <a:t>List the substantive criminal law provisions, and identify some of the key factors used to describe the crimes, based on the existing national law.</a:t>
            </a:r>
          </a:p>
          <a:p>
            <a:pPr marL="171450" indent="-171450">
              <a:lnSpc>
                <a:spcPct val="80000"/>
              </a:lnSpc>
              <a:spcBef>
                <a:spcPts val="1200"/>
              </a:spcBef>
              <a:buFont typeface="Arial" panose="020B0604020202020204" pitchFamily="34" charset="0"/>
              <a:buChar char="•"/>
            </a:pPr>
            <a:r>
              <a:rPr lang="en-GB" sz="1200" dirty="0" smtClean="0"/>
              <a:t>Explain the importance of conditions and safeguards under the national law</a:t>
            </a:r>
          </a:p>
          <a:p>
            <a:pPr marL="171450" indent="-171450">
              <a:lnSpc>
                <a:spcPct val="80000"/>
              </a:lnSpc>
              <a:spcBef>
                <a:spcPts val="1200"/>
              </a:spcBef>
              <a:buFont typeface="Arial" panose="020B0604020202020204" pitchFamily="34" charset="0"/>
              <a:buChar char="•"/>
            </a:pPr>
            <a:r>
              <a:rPr lang="en-GB" sz="1200" dirty="0" smtClean="0"/>
              <a:t>Explain the existing procedural provisions under the national law</a:t>
            </a:r>
          </a:p>
          <a:p>
            <a:pPr marL="171450" indent="-171450">
              <a:lnSpc>
                <a:spcPct val="80000"/>
              </a:lnSpc>
              <a:spcBef>
                <a:spcPts val="1200"/>
              </a:spcBef>
              <a:buFont typeface="Arial" panose="020B0604020202020204" pitchFamily="34" charset="0"/>
              <a:buChar char="•"/>
            </a:pPr>
            <a:r>
              <a:rPr lang="en-GB" sz="1200" dirty="0" smtClean="0"/>
              <a:t>Analyse the needs and the advantages of the harmonisation between national legislation and the international instruments, in particular the Convention of Budapest.</a:t>
            </a:r>
          </a:p>
          <a:p>
            <a:endParaRPr lang="en-US" sz="1200" kern="1200" noProof="0" dirty="0" smtClean="0">
              <a:solidFill>
                <a:schemeClr val="tx1"/>
              </a:solidFill>
              <a:effectLst/>
              <a:latin typeface="+mn-lt"/>
              <a:ea typeface="+mn-ea"/>
              <a:cs typeface="+mn-cs"/>
            </a:endParaRPr>
          </a:p>
          <a:p>
            <a:r>
              <a:rPr lang="en-US" sz="1200" kern="1200" noProof="0" dirty="0" smtClean="0">
                <a:solidFill>
                  <a:schemeClr val="tx1"/>
                </a:solidFill>
                <a:effectLst/>
                <a:latin typeface="+mn-lt"/>
                <a:ea typeface="+mn-ea"/>
                <a:cs typeface="+mn-cs"/>
              </a:rPr>
              <a:t>More precisely, delegate will be able to identify and explain the provisions in the domestic legislation pertaining to:</a:t>
            </a:r>
          </a:p>
          <a:p>
            <a:endParaRPr lang="en-US" sz="1200" kern="1200" noProof="0" dirty="0" smtClean="0">
              <a:solidFill>
                <a:schemeClr val="tx1"/>
              </a:solidFill>
              <a:effectLst/>
              <a:latin typeface="+mn-lt"/>
              <a:ea typeface="+mn-ea"/>
              <a:cs typeface="+mn-cs"/>
            </a:endParaRPr>
          </a:p>
          <a:p>
            <a:r>
              <a:rPr lang="en-US" sz="1200" kern="1200" noProof="0" dirty="0" smtClean="0">
                <a:solidFill>
                  <a:schemeClr val="tx1"/>
                </a:solidFill>
                <a:effectLst/>
                <a:latin typeface="+mn-lt"/>
                <a:ea typeface="+mn-ea"/>
                <a:cs typeface="+mn-cs"/>
              </a:rPr>
              <a:t>--Criminal</a:t>
            </a:r>
            <a:r>
              <a:rPr lang="en-US" sz="1200" kern="1200" baseline="0" noProof="0" dirty="0" smtClean="0">
                <a:solidFill>
                  <a:schemeClr val="tx1"/>
                </a:solidFill>
                <a:effectLst/>
                <a:latin typeface="+mn-lt"/>
                <a:ea typeface="+mn-ea"/>
                <a:cs typeface="+mn-cs"/>
              </a:rPr>
              <a:t> offences in the substantive national legislation on cybercrime</a:t>
            </a:r>
          </a:p>
          <a:p>
            <a:r>
              <a:rPr lang="en-US" sz="1200" kern="1200" baseline="0" noProof="0" dirty="0" smtClean="0">
                <a:solidFill>
                  <a:schemeClr val="tx1"/>
                </a:solidFill>
                <a:effectLst/>
                <a:latin typeface="+mn-lt"/>
                <a:ea typeface="+mn-ea"/>
                <a:cs typeface="+mn-cs"/>
              </a:rPr>
              <a:t>--Illegal access</a:t>
            </a:r>
          </a:p>
          <a:p>
            <a:r>
              <a:rPr lang="en-US" sz="1200" kern="1200" baseline="0" noProof="0" dirty="0" smtClean="0">
                <a:solidFill>
                  <a:schemeClr val="tx1"/>
                </a:solidFill>
                <a:effectLst/>
                <a:latin typeface="+mn-lt"/>
                <a:ea typeface="+mn-ea"/>
                <a:cs typeface="+mn-cs"/>
              </a:rPr>
              <a:t>--Illegal interception</a:t>
            </a:r>
          </a:p>
          <a:p>
            <a:r>
              <a:rPr lang="en-US" sz="1200" kern="1200" baseline="0" noProof="0" dirty="0" smtClean="0">
                <a:solidFill>
                  <a:schemeClr val="tx1"/>
                </a:solidFill>
                <a:effectLst/>
                <a:latin typeface="+mn-lt"/>
                <a:ea typeface="+mn-ea"/>
                <a:cs typeface="+mn-cs"/>
              </a:rPr>
              <a:t>--Data interference</a:t>
            </a:r>
          </a:p>
          <a:p>
            <a:r>
              <a:rPr lang="en-US" sz="1200" kern="1200" baseline="0" noProof="0" dirty="0" smtClean="0">
                <a:solidFill>
                  <a:schemeClr val="tx1"/>
                </a:solidFill>
                <a:effectLst/>
                <a:latin typeface="+mn-lt"/>
                <a:ea typeface="+mn-ea"/>
                <a:cs typeface="+mn-cs"/>
              </a:rPr>
              <a:t>--System Interference</a:t>
            </a:r>
          </a:p>
          <a:p>
            <a:r>
              <a:rPr lang="en-US" sz="1200" kern="1200" baseline="0" noProof="0" dirty="0" smtClean="0">
                <a:solidFill>
                  <a:schemeClr val="tx1"/>
                </a:solidFill>
                <a:effectLst/>
                <a:latin typeface="+mn-lt"/>
                <a:ea typeface="+mn-ea"/>
                <a:cs typeface="+mn-cs"/>
              </a:rPr>
              <a:t>--Misuse of devices</a:t>
            </a:r>
          </a:p>
          <a:p>
            <a:r>
              <a:rPr lang="en-US" sz="1200" kern="1200" baseline="0" noProof="0" dirty="0" smtClean="0">
                <a:solidFill>
                  <a:schemeClr val="tx1"/>
                </a:solidFill>
                <a:effectLst/>
                <a:latin typeface="+mn-lt"/>
                <a:ea typeface="+mn-ea"/>
                <a:cs typeface="+mn-cs"/>
              </a:rPr>
              <a:t>--Computer related forgery</a:t>
            </a:r>
          </a:p>
          <a:p>
            <a:r>
              <a:rPr lang="en-US" sz="1200" kern="1200" baseline="0" noProof="0" dirty="0" smtClean="0">
                <a:solidFill>
                  <a:schemeClr val="tx1"/>
                </a:solidFill>
                <a:effectLst/>
                <a:latin typeface="+mn-lt"/>
                <a:ea typeface="+mn-ea"/>
                <a:cs typeface="+mn-cs"/>
              </a:rPr>
              <a:t>--Computer related fraud</a:t>
            </a:r>
          </a:p>
          <a:p>
            <a:r>
              <a:rPr lang="en-US" sz="1200" kern="1200" baseline="0" noProof="0" dirty="0" smtClean="0">
                <a:solidFill>
                  <a:schemeClr val="tx1"/>
                </a:solidFill>
                <a:effectLst/>
                <a:latin typeface="+mn-lt"/>
                <a:ea typeface="+mn-ea"/>
                <a:cs typeface="+mn-cs"/>
              </a:rPr>
              <a:t>--Offences related to Child pornography</a:t>
            </a:r>
          </a:p>
          <a:p>
            <a:r>
              <a:rPr lang="en-US" sz="1200" kern="1200" baseline="0" noProof="0" dirty="0" smtClean="0">
                <a:solidFill>
                  <a:schemeClr val="tx1"/>
                </a:solidFill>
                <a:effectLst/>
                <a:latin typeface="+mn-lt"/>
                <a:ea typeface="+mn-ea"/>
                <a:cs typeface="+mn-cs"/>
              </a:rPr>
              <a:t>--Copyright offences</a:t>
            </a:r>
          </a:p>
          <a:p>
            <a:endParaRPr lang="en-US" sz="1200" kern="1200" noProof="0" dirty="0" smtClean="0">
              <a:solidFill>
                <a:schemeClr val="tx1"/>
              </a:solidFill>
              <a:effectLst/>
              <a:latin typeface="+mn-lt"/>
              <a:ea typeface="+mn-ea"/>
              <a:cs typeface="+mn-cs"/>
            </a:endParaRPr>
          </a:p>
          <a:p>
            <a:pPr lvl="0"/>
            <a:r>
              <a:rPr lang="en-US" sz="1200" kern="1200" noProof="0" dirty="0" smtClean="0">
                <a:solidFill>
                  <a:schemeClr val="tx1"/>
                </a:solidFill>
                <a:effectLst/>
                <a:latin typeface="+mn-lt"/>
                <a:ea typeface="+mn-ea"/>
                <a:cs typeface="+mn-cs"/>
              </a:rPr>
              <a:t>--The scope of the procedural rules </a:t>
            </a:r>
          </a:p>
          <a:p>
            <a:pPr lvl="0"/>
            <a:r>
              <a:rPr lang="en-US" sz="1200" kern="1200" noProof="0" dirty="0" smtClean="0">
                <a:solidFill>
                  <a:schemeClr val="tx1"/>
                </a:solidFill>
                <a:effectLst/>
                <a:latin typeface="+mn-lt"/>
                <a:ea typeface="+mn-ea"/>
                <a:cs typeface="+mn-cs"/>
              </a:rPr>
              <a:t>--Expedited preservation and disclosure of computer data</a:t>
            </a:r>
          </a:p>
          <a:p>
            <a:pPr lvl="0"/>
            <a:r>
              <a:rPr lang="en-US" sz="1200" kern="1200" noProof="0" dirty="0" smtClean="0">
                <a:solidFill>
                  <a:schemeClr val="tx1"/>
                </a:solidFill>
                <a:effectLst/>
                <a:latin typeface="+mn-lt"/>
                <a:ea typeface="+mn-ea"/>
                <a:cs typeface="+mn-cs"/>
              </a:rPr>
              <a:t>--Production orders</a:t>
            </a:r>
          </a:p>
          <a:p>
            <a:pPr lvl="0"/>
            <a:r>
              <a:rPr lang="en-US" sz="1200" kern="1200" noProof="0" dirty="0" smtClean="0">
                <a:solidFill>
                  <a:schemeClr val="tx1"/>
                </a:solidFill>
                <a:effectLst/>
                <a:latin typeface="+mn-lt"/>
                <a:ea typeface="+mn-ea"/>
                <a:cs typeface="+mn-cs"/>
              </a:rPr>
              <a:t>--Search and seizure</a:t>
            </a:r>
          </a:p>
          <a:p>
            <a:pPr lvl="0"/>
            <a:r>
              <a:rPr lang="en-US" sz="1200" kern="1200" noProof="0" dirty="0" smtClean="0">
                <a:solidFill>
                  <a:schemeClr val="tx1"/>
                </a:solidFill>
                <a:effectLst/>
                <a:latin typeface="+mn-lt"/>
                <a:ea typeface="+mn-ea"/>
                <a:cs typeface="+mn-cs"/>
              </a:rPr>
              <a:t>--Real-time Collection of Traffic Data</a:t>
            </a:r>
          </a:p>
          <a:p>
            <a:pPr lvl="0"/>
            <a:r>
              <a:rPr lang="en-US" sz="1200" kern="1200" noProof="0" dirty="0" smtClean="0">
                <a:solidFill>
                  <a:schemeClr val="tx1"/>
                </a:solidFill>
                <a:effectLst/>
                <a:latin typeface="+mn-lt"/>
                <a:ea typeface="+mn-ea"/>
                <a:cs typeface="+mn-cs"/>
              </a:rPr>
              <a:t>--Interception of content data</a:t>
            </a:r>
          </a:p>
          <a:p>
            <a:pPr lvl="0"/>
            <a:r>
              <a:rPr lang="en-US" sz="1200" kern="1200" noProof="0" dirty="0" smtClean="0">
                <a:solidFill>
                  <a:schemeClr val="tx1"/>
                </a:solidFill>
                <a:effectLst/>
                <a:latin typeface="+mn-lt"/>
                <a:ea typeface="+mn-ea"/>
                <a:cs typeface="+mn-cs"/>
              </a:rPr>
              <a:t>--Conditions and safeguards.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dirty="0">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previous slides.</a:t>
            </a:r>
          </a:p>
          <a:p>
            <a:pPr eaLnBrk="1" hangingPunct="1">
              <a:spcBef>
                <a:spcPct val="0"/>
              </a:spcBef>
            </a:pPr>
            <a:endParaRPr lang="en-GB" dirty="0"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en-GB" dirty="0">
              <a:cs typeface="Arial" charset="0"/>
            </a:endParaRPr>
          </a:p>
        </p:txBody>
      </p:sp>
    </p:spTree>
    <p:extLst>
      <p:ext uri="{BB962C8B-B14F-4D97-AF65-F5344CB8AC3E}">
        <p14:creationId xmlns:p14="http://schemas.microsoft.com/office/powerpoint/2010/main" val="3391288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ea typeface="ＭＳ Ｐゴシック" pitchFamily="34" charset="-128"/>
              </a:rPr>
              <a:t>Trainers will insert here references to national legal provisions.</a:t>
            </a:r>
          </a:p>
        </p:txBody>
      </p:sp>
      <p:sp>
        <p:nvSpPr>
          <p:cNvPr id="24064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lgn="r" eaLnBrk="1" hangingPunct="1">
              <a:spcBef>
                <a:spcPct val="0"/>
              </a:spcBef>
            </a:pPr>
            <a:fld id="{D2117855-E385-4B57-9435-836CBD5FE881}" type="slidenum">
              <a:rPr lang="en-US" altLang="x-none"/>
              <a:pPr algn="r" eaLnBrk="1" hangingPunct="1">
                <a:spcBef>
                  <a:spcPct val="0"/>
                </a:spcBef>
              </a:pPr>
              <a:t>6</a:t>
            </a:fld>
            <a:endParaRPr lang="en-US" altLang="x-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4739"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6787"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8835" name="Rectangle 3"/>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itchFamily="34" charset="-128"/>
              </a:rPr>
              <a:t>Trainers will insert here references to national legal provisions.</a:t>
            </a:r>
          </a:p>
          <a:p>
            <a:pPr eaLnBrk="1" hangingPunct="1"/>
            <a:endParaRPr lang="en-GB" altLang="x-none"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D67463-4435-46FA-B1FC-66986B77A864}"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1496486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67463-4435-46FA-B1FC-66986B77A864}"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44502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67463-4435-46FA-B1FC-66986B77A864}"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717879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D67463-4435-46FA-B1FC-66986B77A864}"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2627555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D67463-4435-46FA-B1FC-66986B77A864}" type="datetimeFigureOut">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676398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D67463-4435-46FA-B1FC-66986B77A864}"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291807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D67463-4435-46FA-B1FC-66986B77A864}" type="datetimeFigureOut">
              <a:rPr lang="en-US" smtClean="0"/>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485604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D67463-4435-46FA-B1FC-66986B77A864}" type="datetimeFigureOut">
              <a:rPr lang="en-US" smtClean="0"/>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2683015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D67463-4435-46FA-B1FC-66986B77A864}" type="datetimeFigureOut">
              <a:rPr lang="en-US" smtClean="0"/>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500425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D67463-4435-46FA-B1FC-66986B77A864}"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920642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D67463-4435-46FA-B1FC-66986B77A864}" type="datetimeFigureOut">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23E25-ECCF-4C90-988A-305B010CCA99}" type="slidenum">
              <a:rPr lang="en-US" smtClean="0"/>
              <a:t>‹#›</a:t>
            </a:fld>
            <a:endParaRPr lang="en-US"/>
          </a:p>
        </p:txBody>
      </p:sp>
    </p:spTree>
    <p:extLst>
      <p:ext uri="{BB962C8B-B14F-4D97-AF65-F5344CB8AC3E}">
        <p14:creationId xmlns:p14="http://schemas.microsoft.com/office/powerpoint/2010/main" val="3992005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D67463-4435-46FA-B1FC-66986B77A864}" type="datetimeFigureOut">
              <a:rPr lang="en-US" smtClean="0"/>
              <a:t>9/6/2017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623E25-ECCF-4C90-988A-305B010CCA99}" type="slidenum">
              <a:rPr lang="en-US" smtClean="0"/>
              <a:t>‹#›</a:t>
            </a:fld>
            <a:endParaRPr lang="en-US"/>
          </a:p>
        </p:txBody>
      </p:sp>
    </p:spTree>
    <p:extLst>
      <p:ext uri="{BB962C8B-B14F-4D97-AF65-F5344CB8AC3E}">
        <p14:creationId xmlns:p14="http://schemas.microsoft.com/office/powerpoint/2010/main" val="1080733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dirty="0" smtClean="0"/>
              <a:t>Introductory Cybercrime Training for Judges and Prosecutors</a:t>
            </a:r>
          </a:p>
        </p:txBody>
      </p:sp>
      <p:sp>
        <p:nvSpPr>
          <p:cNvPr id="3" name="Subtitle 2"/>
          <p:cNvSpPr>
            <a:spLocks noGrp="1"/>
          </p:cNvSpPr>
          <p:nvPr>
            <p:ph type="subTitle" idx="1"/>
          </p:nvPr>
        </p:nvSpPr>
        <p:spPr/>
        <p:txBody>
          <a:bodyPr>
            <a:normAutofit/>
          </a:bodyPr>
          <a:lstStyle/>
          <a:p>
            <a:pPr eaLnBrk="1" hangingPunct="1"/>
            <a:r>
              <a:rPr lang="en-US" smtClean="0">
                <a:solidFill>
                  <a:srgbClr val="898989"/>
                </a:solidFill>
              </a:rPr>
              <a:t>Session 1.2.4</a:t>
            </a:r>
            <a:endParaRPr lang="en-US" dirty="0" smtClean="0">
              <a:solidFill>
                <a:srgbClr val="898989"/>
              </a:solidFill>
            </a:endParaRPr>
          </a:p>
          <a:p>
            <a:pPr eaLnBrk="1" hangingPunct="1"/>
            <a:r>
              <a:rPr lang="en-US" dirty="0" smtClean="0">
                <a:solidFill>
                  <a:srgbClr val="898989"/>
                </a:solidFill>
              </a:rPr>
              <a:t>National Cybercrime Legislation</a:t>
            </a:r>
          </a:p>
        </p:txBody>
      </p:sp>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en-U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6470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System Interference</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478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33123B41-E182-4745-B549-2D9C0C90293B}" type="slidenum">
              <a:rPr lang="en-US" altLang="fr-FR" sz="1200">
                <a:solidFill>
                  <a:srgbClr val="898989"/>
                </a:solidFill>
              </a:rPr>
              <a:pPr>
                <a:spcBef>
                  <a:spcPct val="0"/>
                </a:spcBef>
                <a:buFontTx/>
                <a:buNone/>
              </a:pPr>
              <a:t>10</a:t>
            </a:fld>
            <a:endParaRPr lang="en-US" altLang="fr-FR" sz="1200">
              <a:solidFill>
                <a:srgbClr val="898989"/>
              </a:solidFill>
            </a:endParaRPr>
          </a:p>
        </p:txBody>
      </p:sp>
    </p:spTree>
    <p:extLst>
      <p:ext uri="{BB962C8B-B14F-4D97-AF65-F5344CB8AC3E}">
        <p14:creationId xmlns:p14="http://schemas.microsoft.com/office/powerpoint/2010/main" val="2957013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Misuse of Devices</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4986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0487DDC2-726E-4024-AB5E-6E0C48D13A6E}" type="slidenum">
              <a:rPr lang="en-US" altLang="fr-FR" sz="1200">
                <a:solidFill>
                  <a:srgbClr val="898989"/>
                </a:solidFill>
              </a:rPr>
              <a:pPr>
                <a:spcBef>
                  <a:spcPct val="0"/>
                </a:spcBef>
                <a:buFontTx/>
                <a:buNone/>
              </a:pPr>
              <a:t>11</a:t>
            </a:fld>
            <a:endParaRPr lang="en-US" altLang="fr-FR" sz="1200">
              <a:solidFill>
                <a:srgbClr val="898989"/>
              </a:solidFill>
            </a:endParaRPr>
          </a:p>
        </p:txBody>
      </p:sp>
    </p:spTree>
    <p:extLst>
      <p:ext uri="{BB962C8B-B14F-4D97-AF65-F5344CB8AC3E}">
        <p14:creationId xmlns:p14="http://schemas.microsoft.com/office/powerpoint/2010/main" val="3475730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Computer Related Forgery</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5190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D131BC68-DF8F-4D82-87A5-0BA7BAACD925}" type="slidenum">
              <a:rPr lang="en-US" altLang="fr-FR" sz="1200">
                <a:solidFill>
                  <a:srgbClr val="898989"/>
                </a:solidFill>
              </a:rPr>
              <a:pPr>
                <a:spcBef>
                  <a:spcPct val="0"/>
                </a:spcBef>
                <a:buFontTx/>
                <a:buNone/>
              </a:pPr>
              <a:t>12</a:t>
            </a:fld>
            <a:endParaRPr lang="en-US" altLang="fr-FR" sz="1200">
              <a:solidFill>
                <a:srgbClr val="898989"/>
              </a:solidFill>
            </a:endParaRPr>
          </a:p>
        </p:txBody>
      </p:sp>
    </p:spTree>
    <p:extLst>
      <p:ext uri="{BB962C8B-B14F-4D97-AF65-F5344CB8AC3E}">
        <p14:creationId xmlns:p14="http://schemas.microsoft.com/office/powerpoint/2010/main" val="3468923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Computer Related Fraud</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539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28F6D941-3985-4675-89A3-00B8D4547329}" type="slidenum">
              <a:rPr lang="en-US" altLang="fr-FR" sz="1200">
                <a:solidFill>
                  <a:srgbClr val="898989"/>
                </a:solidFill>
              </a:rPr>
              <a:pPr>
                <a:spcBef>
                  <a:spcPct val="0"/>
                </a:spcBef>
                <a:buFontTx/>
                <a:buNone/>
              </a:pPr>
              <a:t>13</a:t>
            </a:fld>
            <a:endParaRPr lang="en-US" altLang="fr-FR" sz="1200">
              <a:solidFill>
                <a:srgbClr val="898989"/>
              </a:solidFill>
            </a:endParaRPr>
          </a:p>
        </p:txBody>
      </p:sp>
    </p:spTree>
    <p:extLst>
      <p:ext uri="{BB962C8B-B14F-4D97-AF65-F5344CB8AC3E}">
        <p14:creationId xmlns:p14="http://schemas.microsoft.com/office/powerpoint/2010/main" val="27874488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p:cNvSpPr>
          <p:nvPr>
            <p:ph type="title"/>
          </p:nvPr>
        </p:nvSpPr>
        <p:spPr/>
        <p:txBody>
          <a:bodyPr>
            <a:normAutofit fontScale="90000"/>
          </a:bodyPr>
          <a:lstStyle/>
          <a:p>
            <a:pPr eaLnBrk="1" hangingPunct="1"/>
            <a:r>
              <a:rPr lang="en-GB" altLang="x-none" b="1" smtClean="0">
                <a:ea typeface="ＭＳ Ｐゴシック" pitchFamily="34" charset="-128"/>
                <a:cs typeface="Times New Roman" pitchFamily="18" charset="0"/>
              </a:rPr>
              <a:t>Offences Related to Child Pornography</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5600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6F64E644-2D22-45FA-B819-9034D4EE8E85}" type="slidenum">
              <a:rPr lang="en-US" altLang="fr-FR" sz="1200">
                <a:solidFill>
                  <a:srgbClr val="898989"/>
                </a:solidFill>
              </a:rPr>
              <a:pPr>
                <a:spcBef>
                  <a:spcPct val="0"/>
                </a:spcBef>
                <a:buFontTx/>
                <a:buNone/>
              </a:pPr>
              <a:t>14</a:t>
            </a:fld>
            <a:endParaRPr lang="en-US" altLang="fr-FR" sz="1200">
              <a:solidFill>
                <a:srgbClr val="898989"/>
              </a:solidFill>
            </a:endParaRPr>
          </a:p>
        </p:txBody>
      </p:sp>
    </p:spTree>
    <p:extLst>
      <p:ext uri="{BB962C8B-B14F-4D97-AF65-F5344CB8AC3E}">
        <p14:creationId xmlns:p14="http://schemas.microsoft.com/office/powerpoint/2010/main" val="11363605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Copyright Offences</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5805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E5E94D59-826E-454F-965C-7912C2068742}" type="slidenum">
              <a:rPr lang="en-US" altLang="fr-FR" sz="1200">
                <a:solidFill>
                  <a:srgbClr val="898989"/>
                </a:solidFill>
              </a:rPr>
              <a:pPr>
                <a:spcBef>
                  <a:spcPct val="0"/>
                </a:spcBef>
                <a:buFontTx/>
                <a:buNone/>
              </a:pPr>
              <a:t>15</a:t>
            </a:fld>
            <a:endParaRPr lang="en-US" altLang="fr-FR" sz="1200">
              <a:solidFill>
                <a:srgbClr val="898989"/>
              </a:solidFill>
            </a:endParaRPr>
          </a:p>
        </p:txBody>
      </p:sp>
    </p:spTree>
    <p:extLst>
      <p:ext uri="{BB962C8B-B14F-4D97-AF65-F5344CB8AC3E}">
        <p14:creationId xmlns:p14="http://schemas.microsoft.com/office/powerpoint/2010/main" val="32878991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0099"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r>
              <a:rPr lang="en-GB" altLang="x-none" sz="5400" b="1"/>
              <a:t>Questions</a:t>
            </a:r>
          </a:p>
        </p:txBody>
      </p:sp>
      <p:sp>
        <p:nvSpPr>
          <p:cNvPr id="2601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25DE1E44-99F0-4691-8429-79871D2A560F}" type="slidenum">
              <a:rPr lang="en-US" altLang="fr-FR" sz="1200">
                <a:solidFill>
                  <a:srgbClr val="898989"/>
                </a:solidFill>
              </a:rPr>
              <a:pPr>
                <a:spcBef>
                  <a:spcPct val="0"/>
                </a:spcBef>
                <a:buFontTx/>
                <a:buNone/>
              </a:pPr>
              <a:t>16</a:t>
            </a:fld>
            <a:endParaRPr lang="en-US" altLang="fr-FR" sz="1200">
              <a:solidFill>
                <a:srgbClr val="898989"/>
              </a:solidFill>
            </a:endParaRPr>
          </a:p>
        </p:txBody>
      </p:sp>
    </p:spTree>
    <p:extLst>
      <p:ext uri="{BB962C8B-B14F-4D97-AF65-F5344CB8AC3E}">
        <p14:creationId xmlns:p14="http://schemas.microsoft.com/office/powerpoint/2010/main" val="1210413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4000" b="1" dirty="0" smtClean="0"/>
              <a:t>Part Two</a:t>
            </a:r>
            <a:br>
              <a:rPr lang="en-GB" sz="4000" b="1" dirty="0" smtClean="0"/>
            </a:br>
            <a:r>
              <a:rPr lang="en-GB" sz="4000" b="1" dirty="0" smtClean="0"/>
              <a:t>Procedural provisions under the national law</a:t>
            </a:r>
            <a:endParaRPr lang="en-GB" sz="5000" dirty="0" smtClean="0"/>
          </a:p>
        </p:txBody>
      </p:sp>
      <p:pic>
        <p:nvPicPr>
          <p:cNvPr id="152579" name="Picture 3"/>
          <p:cNvPicPr>
            <a:picLocks noGrp="1" noChangeAspect="1" noChangeArrowheads="1"/>
          </p:cNvPicPr>
          <p:nvPr>
            <p:ph sz="quarter" idx="4294967295"/>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17</a:t>
            </a:fld>
            <a:endParaRPr lang="en-US"/>
          </a:p>
        </p:txBody>
      </p:sp>
    </p:spTree>
    <p:extLst>
      <p:ext uri="{BB962C8B-B14F-4D97-AF65-F5344CB8AC3E}">
        <p14:creationId xmlns:p14="http://schemas.microsoft.com/office/powerpoint/2010/main" val="31693962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650" name="Group 2"/>
          <p:cNvGrpSpPr>
            <a:grpSpLocks noChangeAspect="1"/>
          </p:cNvGrpSpPr>
          <p:nvPr/>
        </p:nvGrpSpPr>
        <p:grpSpPr bwMode="auto">
          <a:xfrm>
            <a:off x="2828925" y="457200"/>
            <a:ext cx="3673475" cy="5976938"/>
            <a:chOff x="1338" y="255"/>
            <a:chExt cx="3192" cy="3900"/>
          </a:xfrm>
        </p:grpSpPr>
        <p:sp>
          <p:nvSpPr>
            <p:cNvPr id="15565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pt-PT"/>
            </a:p>
          </p:txBody>
        </p:sp>
        <p:sp>
          <p:nvSpPr>
            <p:cNvPr id="6" name="AutoShape 4"/>
            <p:cNvSpPr>
              <a:spLocks noChangeArrowheads="1"/>
            </p:cNvSpPr>
            <p:nvPr/>
          </p:nvSpPr>
          <p:spPr bwMode="auto">
            <a:xfrm>
              <a:off x="1338" y="526"/>
              <a:ext cx="3188" cy="3619"/>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5565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cs typeface="+mn-cs"/>
              </a:endParaRPr>
            </a:p>
          </p:txBody>
        </p:sp>
        <p:sp>
          <p:nvSpPr>
            <p:cNvPr id="15565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15565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pt-PT"/>
            </a:p>
          </p:txBody>
        </p:sp>
        <p:sp>
          <p:nvSpPr>
            <p:cNvPr id="15565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pt-PT"/>
            </a:p>
          </p:txBody>
        </p:sp>
        <p:sp>
          <p:nvSpPr>
            <p:cNvPr id="15565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pt-PT"/>
            </a:p>
          </p:txBody>
        </p:sp>
        <p:sp>
          <p:nvSpPr>
            <p:cNvPr id="15565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pt-PT"/>
            </a:p>
          </p:txBody>
        </p:sp>
        <p:sp>
          <p:nvSpPr>
            <p:cNvPr id="15566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pt-PT"/>
            </a:p>
          </p:txBody>
        </p:sp>
        <p:sp>
          <p:nvSpPr>
            <p:cNvPr id="15566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pt-PT"/>
            </a:p>
          </p:txBody>
        </p:sp>
        <p:sp>
          <p:nvSpPr>
            <p:cNvPr id="15566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pt-PT"/>
            </a:p>
          </p:txBody>
        </p:sp>
        <p:sp>
          <p:nvSpPr>
            <p:cNvPr id="15566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pt-PT"/>
            </a:p>
          </p:txBody>
        </p:sp>
        <p:sp>
          <p:nvSpPr>
            <p:cNvPr id="15566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5566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5566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5566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5566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5566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5567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5567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5567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5567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5567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5567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5567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5567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5567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5567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5568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pt-PT"/>
            </a:p>
          </p:txBody>
        </p:sp>
        <p:sp>
          <p:nvSpPr>
            <p:cNvPr id="15568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15568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pt-PT"/>
            </a:p>
          </p:txBody>
        </p:sp>
        <p:sp>
          <p:nvSpPr>
            <p:cNvPr id="15568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8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8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5568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5568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5569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5569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15569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5569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5569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155695" name="TextBox 48"/>
          <p:cNvSpPr txBox="1">
            <a:spLocks noChangeArrowheads="1"/>
          </p:cNvSpPr>
          <p:nvPr/>
        </p:nvSpPr>
        <p:spPr bwMode="auto">
          <a:xfrm>
            <a:off x="3144838" y="3146425"/>
            <a:ext cx="3068637" cy="1066800"/>
          </a:xfrm>
          <a:prstGeom prst="rect">
            <a:avLst/>
          </a:prstGeom>
          <a:noFill/>
          <a:ln w="9525">
            <a:noFill/>
            <a:miter lim="800000"/>
            <a:headEnd/>
            <a:tailEnd/>
          </a:ln>
        </p:spPr>
        <p:txBody>
          <a:bodyPr>
            <a:spAutoFit/>
          </a:bodyPr>
          <a:lstStyle/>
          <a:p>
            <a:pPr algn="ctr"/>
            <a:r>
              <a:rPr lang="en-US" sz="3200" b="1">
                <a:latin typeface="Calibri" pitchFamily="34" charset="0"/>
              </a:rPr>
              <a:t>NATIONAL </a:t>
            </a:r>
          </a:p>
          <a:p>
            <a:pPr algn="ctr"/>
            <a:r>
              <a:rPr lang="en-US" sz="3200" b="1">
                <a:latin typeface="Calibri" pitchFamily="34" charset="0"/>
              </a:rPr>
              <a:t>LAW</a:t>
            </a:r>
          </a:p>
        </p:txBody>
      </p:sp>
      <p:sp>
        <p:nvSpPr>
          <p:cNvPr id="50" name="Slide Number Placeholder 49"/>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A63E427C-832E-47A9-85FF-BFAFE10013EB}" type="slidenum">
              <a:rPr lang="en-US" sz="1200">
                <a:solidFill>
                  <a:schemeClr val="tx1">
                    <a:tint val="75000"/>
                  </a:schemeClr>
                </a:solidFill>
                <a:latin typeface="+mn-lt"/>
                <a:cs typeface="+mn-cs"/>
              </a:rPr>
              <a:pPr algn="r" fontAlgn="auto">
                <a:spcBef>
                  <a:spcPts val="0"/>
                </a:spcBef>
                <a:spcAft>
                  <a:spcPts val="0"/>
                </a:spcAft>
                <a:defRPr/>
              </a:pPr>
              <a:t>18</a:t>
            </a:fld>
            <a:endParaRPr lang="en-US" sz="1200">
              <a:solidFill>
                <a:schemeClr val="tx1">
                  <a:tint val="75000"/>
                </a:schemeClr>
              </a:solidFill>
              <a:latin typeface="+mn-lt"/>
              <a:cs typeface="+mn-cs"/>
            </a:endParaRPr>
          </a:p>
        </p:txBody>
      </p:sp>
      <p:sp>
        <p:nvSpPr>
          <p:cNvPr id="2" name="Slide Number Placeholder 1"/>
          <p:cNvSpPr>
            <a:spLocks noGrp="1"/>
          </p:cNvSpPr>
          <p:nvPr>
            <p:ph type="sldNum" sz="quarter" idx="12"/>
          </p:nvPr>
        </p:nvSpPr>
        <p:spPr/>
        <p:txBody>
          <a:bodyPr/>
          <a:lstStyle/>
          <a:p>
            <a:pPr>
              <a:defRPr/>
            </a:pPr>
            <a:fld id="{CE2D7955-86E9-49F5-A72D-587346A0DA53}" type="slidenum">
              <a:rPr lang="en-US" smtClean="0"/>
              <a:pPr>
                <a:defRPr/>
              </a:pPr>
              <a:t>18</a:t>
            </a:fld>
            <a:endParaRPr lang="en-US"/>
          </a:p>
        </p:txBody>
      </p:sp>
    </p:spTree>
    <p:extLst>
      <p:ext uri="{BB962C8B-B14F-4D97-AF65-F5344CB8AC3E}">
        <p14:creationId xmlns:p14="http://schemas.microsoft.com/office/powerpoint/2010/main" val="30906063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sz="3600" b="1" dirty="0" smtClean="0"/>
              <a:t>Scope of National Procedural Provisions</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19</a:t>
            </a:fld>
            <a:endParaRPr lang="en-US"/>
          </a:p>
        </p:txBody>
      </p:sp>
    </p:spTree>
    <p:extLst>
      <p:ext uri="{BB962C8B-B14F-4D97-AF65-F5344CB8AC3E}">
        <p14:creationId xmlns:p14="http://schemas.microsoft.com/office/powerpoint/2010/main" val="3234053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en-US" b="1" dirty="0" smtClean="0"/>
              <a:t>Agenda</a:t>
            </a:r>
          </a:p>
        </p:txBody>
      </p:sp>
      <p:sp>
        <p:nvSpPr>
          <p:cNvPr id="3" name="Content Placeholder 2"/>
          <p:cNvSpPr>
            <a:spLocks noGrp="1"/>
          </p:cNvSpPr>
          <p:nvPr>
            <p:ph idx="1"/>
          </p:nvPr>
        </p:nvSpPr>
        <p:spPr>
          <a:xfrm>
            <a:off x="457201" y="1711127"/>
            <a:ext cx="8291264" cy="4382169"/>
          </a:xfrm>
        </p:spPr>
        <p:txBody>
          <a:bodyPr>
            <a:normAutofit/>
          </a:bodyPr>
          <a:lstStyle/>
          <a:p>
            <a:pPr eaLnBrk="1" hangingPunct="1">
              <a:lnSpc>
                <a:spcPct val="90000"/>
              </a:lnSpc>
            </a:pPr>
            <a:endParaRPr lang="en-US" sz="2800" dirty="0" smtClean="0"/>
          </a:p>
          <a:p>
            <a:pPr>
              <a:lnSpc>
                <a:spcPct val="90000"/>
              </a:lnSpc>
            </a:pPr>
            <a:r>
              <a:rPr lang="en-US" sz="2800" dirty="0" smtClean="0"/>
              <a:t>Part One – National Substantive Cybercrime Legislation</a:t>
            </a:r>
          </a:p>
          <a:p>
            <a:pPr marL="0" indent="0" eaLnBrk="1" hangingPunct="1">
              <a:lnSpc>
                <a:spcPct val="90000"/>
              </a:lnSpc>
              <a:buNone/>
            </a:pPr>
            <a:endParaRPr lang="en-US" sz="2800" dirty="0" smtClean="0"/>
          </a:p>
          <a:p>
            <a:pPr eaLnBrk="1" hangingPunct="1">
              <a:lnSpc>
                <a:spcPct val="90000"/>
              </a:lnSpc>
            </a:pPr>
            <a:r>
              <a:rPr lang="en-US" sz="2800" dirty="0" smtClean="0"/>
              <a:t>Part Two – Procedural provisions under the national law</a:t>
            </a:r>
          </a:p>
          <a:p>
            <a:pPr marL="0" indent="0" eaLnBrk="1" hangingPunct="1">
              <a:lnSpc>
                <a:spcPct val="90000"/>
              </a:lnSpc>
              <a:buNone/>
            </a:pPr>
            <a:endParaRPr lang="en-US" sz="2800" dirty="0" smtClean="0"/>
          </a:p>
          <a:p>
            <a:pPr eaLnBrk="1" hangingPunct="1">
              <a:lnSpc>
                <a:spcPct val="90000"/>
              </a:lnSpc>
            </a:pPr>
            <a:r>
              <a:rPr lang="en-US" sz="2800" dirty="0" smtClean="0"/>
              <a:t>Part Three – Summary</a:t>
            </a:r>
          </a:p>
          <a:p>
            <a:pPr lvl="2" eaLnBrk="1" hangingPunct="1">
              <a:lnSpc>
                <a:spcPct val="90000"/>
              </a:lnSpc>
            </a:pPr>
            <a:endParaRPr lang="en-US" sz="2000" dirty="0" smtClean="0"/>
          </a:p>
          <a:p>
            <a:pPr lvl="2" eaLnBrk="1" hangingPunct="1">
              <a:lnSpc>
                <a:spcPct val="90000"/>
              </a:lnSpc>
            </a:pPr>
            <a:endParaRPr lang="en-US" sz="2000" dirty="0" smtClean="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dirty="0"/>
          </a:p>
        </p:txBody>
      </p:sp>
    </p:spTree>
    <p:extLst>
      <p:ext uri="{BB962C8B-B14F-4D97-AF65-F5344CB8AC3E}">
        <p14:creationId xmlns:p14="http://schemas.microsoft.com/office/powerpoint/2010/main" val="28463778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normAutofit fontScale="90000"/>
          </a:bodyPr>
          <a:lstStyle/>
          <a:p>
            <a:pPr eaLnBrk="1" hangingPunct="1"/>
            <a:r>
              <a:rPr lang="en-GB" sz="3600" b="1" dirty="0"/>
              <a:t>Expedited Preservation of Stored Computer Data</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20</a:t>
            </a:fld>
            <a:endParaRPr lang="en-US"/>
          </a:p>
        </p:txBody>
      </p:sp>
    </p:spTree>
    <p:extLst>
      <p:ext uri="{BB962C8B-B14F-4D97-AF65-F5344CB8AC3E}">
        <p14:creationId xmlns:p14="http://schemas.microsoft.com/office/powerpoint/2010/main" val="1602710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normAutofit fontScale="90000"/>
          </a:bodyPr>
          <a:lstStyle/>
          <a:p>
            <a:pPr eaLnBrk="1" hangingPunct="1"/>
            <a:r>
              <a:rPr lang="en-GB" sz="3600" b="1" dirty="0"/>
              <a:t>Expedited Preservation and Partial Disclosure of Traffic Data</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21</a:t>
            </a:fld>
            <a:endParaRPr lang="en-US"/>
          </a:p>
        </p:txBody>
      </p:sp>
    </p:spTree>
    <p:extLst>
      <p:ext uri="{BB962C8B-B14F-4D97-AF65-F5344CB8AC3E}">
        <p14:creationId xmlns:p14="http://schemas.microsoft.com/office/powerpoint/2010/main" val="31057592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sz="3600" b="1" dirty="0" smtClean="0"/>
              <a:t>Production Order</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22</a:t>
            </a:fld>
            <a:endParaRPr lang="en-US"/>
          </a:p>
        </p:txBody>
      </p:sp>
    </p:spTree>
    <p:extLst>
      <p:ext uri="{BB962C8B-B14F-4D97-AF65-F5344CB8AC3E}">
        <p14:creationId xmlns:p14="http://schemas.microsoft.com/office/powerpoint/2010/main" val="10503147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normAutofit fontScale="90000"/>
          </a:bodyPr>
          <a:lstStyle/>
          <a:p>
            <a:pPr eaLnBrk="1" hangingPunct="1"/>
            <a:r>
              <a:rPr lang="en-GB" sz="3600" b="1" dirty="0" smtClean="0"/>
              <a:t>Search and Seizure of Stored Computer Data</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dirty="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23</a:t>
            </a:fld>
            <a:endParaRPr lang="en-US"/>
          </a:p>
        </p:txBody>
      </p:sp>
    </p:spTree>
    <p:extLst>
      <p:ext uri="{BB962C8B-B14F-4D97-AF65-F5344CB8AC3E}">
        <p14:creationId xmlns:p14="http://schemas.microsoft.com/office/powerpoint/2010/main" val="40736285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sz="3600" b="1" dirty="0" smtClean="0"/>
              <a:t>Real Time Collection of Traffic </a:t>
            </a:r>
            <a:r>
              <a:rPr lang="en-GB" sz="3600" b="1" dirty="0"/>
              <a:t>Data</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24</a:t>
            </a:fld>
            <a:endParaRPr lang="en-US"/>
          </a:p>
        </p:txBody>
      </p:sp>
    </p:spTree>
    <p:extLst>
      <p:ext uri="{BB962C8B-B14F-4D97-AF65-F5344CB8AC3E}">
        <p14:creationId xmlns:p14="http://schemas.microsoft.com/office/powerpoint/2010/main" val="34976401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sz="3600" b="1" dirty="0" smtClean="0"/>
              <a:t>Interception of Content Data</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25</a:t>
            </a:fld>
            <a:endParaRPr lang="en-US"/>
          </a:p>
        </p:txBody>
      </p:sp>
    </p:spTree>
    <p:extLst>
      <p:ext uri="{BB962C8B-B14F-4D97-AF65-F5344CB8AC3E}">
        <p14:creationId xmlns:p14="http://schemas.microsoft.com/office/powerpoint/2010/main" val="13410426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p:cNvSpPr>
          <p:nvPr>
            <p:ph type="title"/>
          </p:nvPr>
        </p:nvSpPr>
        <p:spPr/>
        <p:txBody>
          <a:bodyPr/>
          <a:lstStyle/>
          <a:p>
            <a:pPr eaLnBrk="1" hangingPunct="1"/>
            <a:r>
              <a:rPr lang="en-GB" sz="3600" b="1" dirty="0" smtClean="0"/>
              <a:t>Conditions and safeguards</a:t>
            </a:r>
            <a:endParaRPr lang="en-GB" sz="3600" b="1" dirty="0">
              <a:latin typeface="Calibri" charset="0"/>
              <a:cs typeface="Times New Roman" charset="0"/>
            </a:endParaRPr>
          </a:p>
        </p:txBody>
      </p:sp>
      <p:sp>
        <p:nvSpPr>
          <p:cNvPr id="70658" name="Rectangle 3"/>
          <p:cNvSpPr>
            <a:spLocks noGrp="1"/>
          </p:cNvSpPr>
          <p:nvPr>
            <p:ph type="body" idx="1"/>
          </p:nvPr>
        </p:nvSpPr>
        <p:spPr/>
        <p:txBody>
          <a:bodyPr/>
          <a:lstStyle/>
          <a:p>
            <a:pPr marL="3175" indent="-3175" algn="ctr" eaLnBrk="1" hangingPunct="1">
              <a:lnSpc>
                <a:spcPct val="90000"/>
              </a:lnSpc>
              <a:buFont typeface="Arial" charset="0"/>
              <a:buNone/>
            </a:pPr>
            <a:r>
              <a:rPr lang="en-GB" sz="2800">
                <a:solidFill>
                  <a:srgbClr val="FF0000"/>
                </a:solidFill>
                <a:latin typeface="Calibri" charset="0"/>
                <a:cs typeface="Times New Roman" charset="0"/>
              </a:rPr>
              <a:t>Trainer to insert National law Provision here</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26</a:t>
            </a:fld>
            <a:endParaRPr lang="en-US"/>
          </a:p>
        </p:txBody>
      </p:sp>
    </p:spTree>
    <p:extLst>
      <p:ext uri="{BB962C8B-B14F-4D97-AF65-F5344CB8AC3E}">
        <p14:creationId xmlns:p14="http://schemas.microsoft.com/office/powerpoint/2010/main" val="3003246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53603"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CE2D7955-86E9-49F5-A72D-587346A0DA53}" type="slidenum">
              <a:rPr lang="en-US" smtClean="0"/>
              <a:pPr>
                <a:defRPr/>
              </a:pPr>
              <a:t>27</a:t>
            </a:fld>
            <a:endParaRPr lang="en-US"/>
          </a:p>
        </p:txBody>
      </p:sp>
    </p:spTree>
    <p:extLst>
      <p:ext uri="{BB962C8B-B14F-4D97-AF65-F5344CB8AC3E}">
        <p14:creationId xmlns:p14="http://schemas.microsoft.com/office/powerpoint/2010/main" val="3744009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en-GB" sz="3600" b="1" dirty="0" smtClean="0"/>
              <a:t>Part Three</a:t>
            </a:r>
            <a:br>
              <a:rPr lang="en-GB" sz="3600" b="1" dirty="0" smtClean="0"/>
            </a:br>
            <a:r>
              <a:rPr lang="en-GB" sz="3600" b="1" dirty="0" smtClean="0"/>
              <a:t>Summary</a:t>
            </a:r>
            <a:endParaRPr lang="en-GB"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28</a:t>
            </a:fld>
            <a:endParaRPr lang="en-US"/>
          </a:p>
        </p:txBody>
      </p:sp>
    </p:spTree>
    <p:extLst>
      <p:ext uri="{BB962C8B-B14F-4D97-AF65-F5344CB8AC3E}">
        <p14:creationId xmlns:p14="http://schemas.microsoft.com/office/powerpoint/2010/main" val="30486596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1" y="1235075"/>
            <a:ext cx="8219256" cy="4891088"/>
          </a:xfrm>
        </p:spPr>
        <p:txBody>
          <a:bodyPr>
            <a:normAutofit lnSpcReduction="10000"/>
          </a:bodyPr>
          <a:lstStyle/>
          <a:p>
            <a:pPr eaLnBrk="1" hangingPunct="1">
              <a:lnSpc>
                <a:spcPct val="90000"/>
              </a:lnSpc>
              <a:buFont typeface="Arial" charset="0"/>
              <a:buNone/>
            </a:pPr>
            <a:endParaRPr lang="en-GB" sz="2400" dirty="0" smtClean="0"/>
          </a:p>
          <a:p>
            <a:pPr eaLnBrk="1" hangingPunct="1">
              <a:lnSpc>
                <a:spcPct val="90000"/>
              </a:lnSpc>
              <a:buFont typeface="Arial" charset="0"/>
              <a:buNone/>
            </a:pPr>
            <a:r>
              <a:rPr lang="en-GB" sz="2800" dirty="0" smtClean="0"/>
              <a:t>By the end of this session delegates will be able to:</a:t>
            </a:r>
          </a:p>
          <a:p>
            <a:pPr>
              <a:lnSpc>
                <a:spcPct val="80000"/>
              </a:lnSpc>
            </a:pPr>
            <a:r>
              <a:rPr lang="en-GB" sz="2800" dirty="0" smtClean="0"/>
              <a:t>List </a:t>
            </a:r>
            <a:r>
              <a:rPr lang="en-GB" sz="2800" dirty="0"/>
              <a:t>the substantive criminal law provisions, and identify some of the key factors used to describe the crimes, based on the existing national law.</a:t>
            </a:r>
          </a:p>
          <a:p>
            <a:pPr>
              <a:lnSpc>
                <a:spcPct val="80000"/>
              </a:lnSpc>
            </a:pPr>
            <a:r>
              <a:rPr lang="en-GB" sz="2800" dirty="0"/>
              <a:t>Explain the importance of conditions and safeguards under the national law</a:t>
            </a:r>
          </a:p>
          <a:p>
            <a:pPr>
              <a:lnSpc>
                <a:spcPct val="80000"/>
              </a:lnSpc>
            </a:pPr>
            <a:r>
              <a:rPr lang="en-GB" sz="2800" dirty="0"/>
              <a:t>Explain the existing procedural provisions under the national law</a:t>
            </a:r>
          </a:p>
          <a:p>
            <a:pPr>
              <a:lnSpc>
                <a:spcPct val="80000"/>
              </a:lnSpc>
            </a:pPr>
            <a:r>
              <a:rPr lang="en-GB" sz="2800" dirty="0"/>
              <a:t>Analyse the needs and the advantages of the harmonisation between national legislation and the international instruments, in particular the Convention of Budapest.</a:t>
            </a:r>
          </a:p>
        </p:txBody>
      </p:sp>
      <p:sp>
        <p:nvSpPr>
          <p:cNvPr id="146434" name="Title 1"/>
          <p:cNvSpPr>
            <a:spLocks noGrp="1"/>
          </p:cNvSpPr>
          <p:nvPr>
            <p:ph type="title"/>
          </p:nvPr>
        </p:nvSpPr>
        <p:spPr>
          <a:xfrm>
            <a:off x="457200" y="274638"/>
            <a:ext cx="8229600" cy="773112"/>
          </a:xfrm>
        </p:spPr>
        <p:txBody>
          <a:bodyPr/>
          <a:lstStyle/>
          <a:p>
            <a:pPr eaLnBrk="1" hangingPunct="1"/>
            <a:r>
              <a:rPr lang="en-GB" b="1" smtClean="0"/>
              <a:t>Summary</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29</a:t>
            </a:fld>
            <a:endParaRPr lang="en-US"/>
          </a:p>
        </p:txBody>
      </p:sp>
    </p:spTree>
    <p:extLst>
      <p:ext uri="{BB962C8B-B14F-4D97-AF65-F5344CB8AC3E}">
        <p14:creationId xmlns:p14="http://schemas.microsoft.com/office/powerpoint/2010/main" val="1318642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en-GB" b="1" dirty="0" smtClean="0"/>
              <a:t>Session Objectives</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smtClean="0"/>
          </a:p>
          <a:p>
            <a:pPr eaLnBrk="1" hangingPunct="1">
              <a:lnSpc>
                <a:spcPct val="80000"/>
              </a:lnSpc>
              <a:buFont typeface="Arial" charset="0"/>
              <a:buNone/>
            </a:pPr>
            <a:r>
              <a:rPr lang="en-GB" sz="2700" dirty="0" smtClean="0"/>
              <a:t>By the end of this session delegates will be able to:</a:t>
            </a:r>
          </a:p>
          <a:p>
            <a:pPr eaLnBrk="1" hangingPunct="1">
              <a:lnSpc>
                <a:spcPct val="80000"/>
              </a:lnSpc>
            </a:pPr>
            <a:endParaRPr lang="en-GB" sz="2700" dirty="0" smtClean="0"/>
          </a:p>
          <a:p>
            <a:pPr>
              <a:lnSpc>
                <a:spcPct val="80000"/>
              </a:lnSpc>
            </a:pPr>
            <a:r>
              <a:rPr lang="en-GB" sz="2400" dirty="0"/>
              <a:t>List the substantive criminal law provisions, and identify some of the key factors used to describe the crimes, based on the existing national law.</a:t>
            </a:r>
          </a:p>
          <a:p>
            <a:pPr>
              <a:lnSpc>
                <a:spcPct val="80000"/>
              </a:lnSpc>
            </a:pPr>
            <a:r>
              <a:rPr lang="en-GB" sz="2400" dirty="0"/>
              <a:t>Explain the importance of conditions and safeguards under the national law</a:t>
            </a:r>
          </a:p>
          <a:p>
            <a:pPr>
              <a:lnSpc>
                <a:spcPct val="80000"/>
              </a:lnSpc>
            </a:pPr>
            <a:r>
              <a:rPr lang="en-GB" sz="2400" dirty="0"/>
              <a:t>Explain the existing procedural provisions under the national law</a:t>
            </a:r>
          </a:p>
          <a:p>
            <a:pPr>
              <a:lnSpc>
                <a:spcPct val="80000"/>
              </a:lnSpc>
            </a:pPr>
            <a:r>
              <a:rPr lang="en-GB" sz="2400" dirty="0"/>
              <a:t>Analyse the needs and the advantages of the harmonisation between national legislation and the international instruments, in particular the Convention of Budapest</a:t>
            </a:r>
            <a:r>
              <a:rPr lang="en-GB" sz="2400" dirty="0" smtClean="0"/>
              <a:t>.</a:t>
            </a:r>
            <a:endParaRPr lang="en-GB" sz="2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en-US" dirty="0"/>
          </a:p>
        </p:txBody>
      </p:sp>
    </p:spTree>
    <p:extLst>
      <p:ext uri="{BB962C8B-B14F-4D97-AF65-F5344CB8AC3E}">
        <p14:creationId xmlns:p14="http://schemas.microsoft.com/office/powerpoint/2010/main" val="20218136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30</a:t>
            </a:fld>
            <a:endParaRPr lang="en-US"/>
          </a:p>
        </p:txBody>
      </p:sp>
    </p:spTree>
    <p:extLst>
      <p:ext uri="{BB962C8B-B14F-4D97-AF65-F5344CB8AC3E}">
        <p14:creationId xmlns:p14="http://schemas.microsoft.com/office/powerpoint/2010/main" val="3695993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a:t>
            </a:fld>
            <a:endParaRPr lang="en-US" dirty="0"/>
          </a:p>
        </p:txBody>
      </p:sp>
    </p:spTree>
    <p:extLst>
      <p:ext uri="{BB962C8B-B14F-4D97-AF65-F5344CB8AC3E}">
        <p14:creationId xmlns:p14="http://schemas.microsoft.com/office/powerpoint/2010/main" val="2082895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a:defRPr/>
            </a:pPr>
            <a:r>
              <a:rPr lang="en-GB" sz="4000" b="1" dirty="0">
                <a:ea typeface="MS PGothic" charset="0"/>
                <a:cs typeface="MS PGothic" charset="0"/>
              </a:rPr>
              <a:t>Part </a:t>
            </a:r>
            <a:r>
              <a:rPr lang="en-GB" sz="4000" b="1" dirty="0" smtClean="0">
                <a:ea typeface="MS PGothic" charset="0"/>
                <a:cs typeface="MS PGothic" charset="0"/>
              </a:rPr>
              <a:t>One</a:t>
            </a:r>
            <a:r>
              <a:rPr lang="en-GB" sz="4000" b="1" dirty="0">
                <a:ea typeface="MS PGothic" charset="0"/>
                <a:cs typeface="MS PGothic" charset="0"/>
              </a:rPr>
              <a:t/>
            </a:r>
            <a:br>
              <a:rPr lang="en-GB" sz="4000" b="1" dirty="0">
                <a:ea typeface="MS PGothic" charset="0"/>
                <a:cs typeface="MS PGothic" charset="0"/>
              </a:rPr>
            </a:br>
            <a:r>
              <a:rPr lang="en-GB" sz="4000" b="1" dirty="0">
                <a:ea typeface="MS PGothic" charset="0"/>
                <a:cs typeface="MS PGothic" charset="0"/>
              </a:rPr>
              <a:t> National Substantive Criminal Law</a:t>
            </a:r>
          </a:p>
        </p:txBody>
      </p:sp>
      <p:pic>
        <p:nvPicPr>
          <p:cNvPr id="238595" name="Picture 3"/>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8596"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2603369F-8C09-45E4-B115-FED25726EB89}" type="slidenum">
              <a:rPr lang="en-US" altLang="fr-FR" sz="1200">
                <a:solidFill>
                  <a:srgbClr val="898989"/>
                </a:solidFill>
              </a:rPr>
              <a:pPr>
                <a:spcBef>
                  <a:spcPct val="0"/>
                </a:spcBef>
                <a:buFontTx/>
                <a:buNone/>
              </a:pPr>
              <a:t>5</a:t>
            </a:fld>
            <a:endParaRPr lang="en-US" altLang="fr-FR" sz="1200">
              <a:solidFill>
                <a:srgbClr val="898989"/>
              </a:solidFill>
            </a:endParaRPr>
          </a:p>
        </p:txBody>
      </p:sp>
    </p:spTree>
    <p:extLst>
      <p:ext uri="{BB962C8B-B14F-4D97-AF65-F5344CB8AC3E}">
        <p14:creationId xmlns:p14="http://schemas.microsoft.com/office/powerpoint/2010/main" val="1918579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9618" name="Group 2"/>
          <p:cNvGrpSpPr>
            <a:grpSpLocks noChangeAspect="1"/>
          </p:cNvGrpSpPr>
          <p:nvPr/>
        </p:nvGrpSpPr>
        <p:grpSpPr bwMode="auto">
          <a:xfrm>
            <a:off x="2828925" y="457200"/>
            <a:ext cx="3673475" cy="5976938"/>
            <a:chOff x="1338" y="255"/>
            <a:chExt cx="3192" cy="3900"/>
          </a:xfrm>
        </p:grpSpPr>
        <p:sp>
          <p:nvSpPr>
            <p:cNvPr id="239622" name="AutoShape 3"/>
            <p:cNvSpPr>
              <a:spLocks noChangeAspect="1" noChangeArrowheads="1" noTextEdit="1"/>
            </p:cNvSpPr>
            <p:nvPr/>
          </p:nvSpPr>
          <p:spPr bwMode="auto">
            <a:xfrm>
              <a:off x="1338" y="255"/>
              <a:ext cx="3192" cy="3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6" name="AutoShape 4"/>
            <p:cNvSpPr>
              <a:spLocks noChangeArrowheads="1"/>
            </p:cNvSpPr>
            <p:nvPr/>
          </p:nvSpPr>
          <p:spPr bwMode="auto">
            <a:xfrm>
              <a:off x="1338" y="526"/>
              <a:ext cx="3188" cy="3614"/>
            </a:xfrm>
            <a:prstGeom prst="roundRect">
              <a:avLst>
                <a:gd name="adj" fmla="val 2463"/>
              </a:avLst>
            </a:prstGeom>
            <a:solidFill>
              <a:schemeClr val="accent2">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239624" name="AutoShape 5"/>
            <p:cNvSpPr>
              <a:spLocks noChangeArrowheads="1"/>
            </p:cNvSpPr>
            <p:nvPr/>
          </p:nvSpPr>
          <p:spPr bwMode="auto">
            <a:xfrm>
              <a:off x="1419" y="526"/>
              <a:ext cx="3053" cy="3585"/>
            </a:xfrm>
            <a:prstGeom prst="roundRect">
              <a:avLst>
                <a:gd name="adj" fmla="val 2500"/>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8" name="Freeform 6"/>
            <p:cNvSpPr>
              <a:spLocks/>
            </p:cNvSpPr>
            <p:nvPr/>
          </p:nvSpPr>
          <p:spPr bwMode="auto">
            <a:xfrm>
              <a:off x="1419" y="526"/>
              <a:ext cx="3047" cy="119"/>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eaLnBrk="1" fontAlgn="auto" hangingPunct="1">
                <a:spcBef>
                  <a:spcPts val="0"/>
                </a:spcBef>
                <a:spcAft>
                  <a:spcPts val="0"/>
                </a:spcAft>
                <a:defRPr/>
              </a:pPr>
              <a:endParaRPr lang="en-GB" dirty="0">
                <a:latin typeface="+mn-lt"/>
                <a:ea typeface="+mn-ea"/>
              </a:endParaRPr>
            </a:p>
          </p:txBody>
        </p:sp>
        <p:sp>
          <p:nvSpPr>
            <p:cNvPr id="239626" name="Rectangle 7"/>
            <p:cNvSpPr>
              <a:spLocks noChangeArrowheads="1"/>
            </p:cNvSpPr>
            <p:nvPr/>
          </p:nvSpPr>
          <p:spPr bwMode="auto">
            <a:xfrm>
              <a:off x="1612" y="856"/>
              <a:ext cx="2667" cy="30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27"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28"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29"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0"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1"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2"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3"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4"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35" name="Oval 16"/>
            <p:cNvSpPr>
              <a:spLocks noChangeArrowheads="1"/>
            </p:cNvSpPr>
            <p:nvPr/>
          </p:nvSpPr>
          <p:spPr bwMode="auto">
            <a:xfrm>
              <a:off x="2460" y="629"/>
              <a:ext cx="135"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36" name="Oval 17"/>
            <p:cNvSpPr>
              <a:spLocks noChangeArrowheads="1"/>
            </p:cNvSpPr>
            <p:nvPr/>
          </p:nvSpPr>
          <p:spPr bwMode="auto">
            <a:xfrm>
              <a:off x="2460" y="632"/>
              <a:ext cx="135"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37" name="Oval 18"/>
            <p:cNvSpPr>
              <a:spLocks noChangeArrowheads="1"/>
            </p:cNvSpPr>
            <p:nvPr/>
          </p:nvSpPr>
          <p:spPr bwMode="auto">
            <a:xfrm>
              <a:off x="2460"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38" name="Oval 19"/>
            <p:cNvSpPr>
              <a:spLocks noChangeArrowheads="1"/>
            </p:cNvSpPr>
            <p:nvPr/>
          </p:nvSpPr>
          <p:spPr bwMode="auto">
            <a:xfrm>
              <a:off x="2465"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39" name="Oval 20"/>
            <p:cNvSpPr>
              <a:spLocks noChangeArrowheads="1"/>
            </p:cNvSpPr>
            <p:nvPr/>
          </p:nvSpPr>
          <p:spPr bwMode="auto">
            <a:xfrm>
              <a:off x="2465"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0" name="Oval 21"/>
            <p:cNvSpPr>
              <a:spLocks noChangeArrowheads="1"/>
            </p:cNvSpPr>
            <p:nvPr/>
          </p:nvSpPr>
          <p:spPr bwMode="auto">
            <a:xfrm>
              <a:off x="2465" y="632"/>
              <a:ext cx="112"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1" name="Oval 22"/>
            <p:cNvSpPr>
              <a:spLocks noChangeArrowheads="1"/>
            </p:cNvSpPr>
            <p:nvPr/>
          </p:nvSpPr>
          <p:spPr bwMode="auto">
            <a:xfrm>
              <a:off x="2465" y="632"/>
              <a:ext cx="108"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2" name="Oval 23"/>
            <p:cNvSpPr>
              <a:spLocks noChangeArrowheads="1"/>
            </p:cNvSpPr>
            <p:nvPr/>
          </p:nvSpPr>
          <p:spPr bwMode="auto">
            <a:xfrm>
              <a:off x="2469" y="636"/>
              <a:ext cx="95"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3" name="Oval 24"/>
            <p:cNvSpPr>
              <a:spLocks noChangeArrowheads="1"/>
            </p:cNvSpPr>
            <p:nvPr/>
          </p:nvSpPr>
          <p:spPr bwMode="auto">
            <a:xfrm>
              <a:off x="3304" y="629"/>
              <a:ext cx="140" cy="11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4" name="Oval 25"/>
            <p:cNvSpPr>
              <a:spLocks noChangeArrowheads="1"/>
            </p:cNvSpPr>
            <p:nvPr/>
          </p:nvSpPr>
          <p:spPr bwMode="auto">
            <a:xfrm>
              <a:off x="3304" y="632"/>
              <a:ext cx="131" cy="106"/>
            </a:xfrm>
            <a:prstGeom prst="ellipse">
              <a:avLst/>
            </a:prstGeom>
            <a:solidFill>
              <a:srgbClr val="1B1B1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5" name="Oval 26"/>
            <p:cNvSpPr>
              <a:spLocks noChangeArrowheads="1"/>
            </p:cNvSpPr>
            <p:nvPr/>
          </p:nvSpPr>
          <p:spPr bwMode="auto">
            <a:xfrm>
              <a:off x="3309" y="632"/>
              <a:ext cx="126" cy="103"/>
            </a:xfrm>
            <a:prstGeom prst="ellipse">
              <a:avLst/>
            </a:prstGeom>
            <a:solidFill>
              <a:srgbClr val="37373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6" name="Oval 27"/>
            <p:cNvSpPr>
              <a:spLocks noChangeArrowheads="1"/>
            </p:cNvSpPr>
            <p:nvPr/>
          </p:nvSpPr>
          <p:spPr bwMode="auto">
            <a:xfrm>
              <a:off x="3309" y="632"/>
              <a:ext cx="121" cy="99"/>
            </a:xfrm>
            <a:prstGeom prst="ellipse">
              <a:avLst/>
            </a:prstGeom>
            <a:solidFill>
              <a:srgbClr val="52525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7" name="Oval 28"/>
            <p:cNvSpPr>
              <a:spLocks noChangeArrowheads="1"/>
            </p:cNvSpPr>
            <p:nvPr/>
          </p:nvSpPr>
          <p:spPr bwMode="auto">
            <a:xfrm>
              <a:off x="3309" y="632"/>
              <a:ext cx="117" cy="95"/>
            </a:xfrm>
            <a:prstGeom prst="ellipse">
              <a:avLst/>
            </a:prstGeom>
            <a:solidFill>
              <a:srgbClr val="6E6E6E"/>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8" name="Oval 29"/>
            <p:cNvSpPr>
              <a:spLocks noChangeArrowheads="1"/>
            </p:cNvSpPr>
            <p:nvPr/>
          </p:nvSpPr>
          <p:spPr bwMode="auto">
            <a:xfrm>
              <a:off x="3313" y="632"/>
              <a:ext cx="104" cy="92"/>
            </a:xfrm>
            <a:prstGeom prst="ellipse">
              <a:avLst/>
            </a:prstGeom>
            <a:solidFill>
              <a:srgbClr val="8989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49" name="Oval 30"/>
            <p:cNvSpPr>
              <a:spLocks noChangeArrowheads="1"/>
            </p:cNvSpPr>
            <p:nvPr/>
          </p:nvSpPr>
          <p:spPr bwMode="auto">
            <a:xfrm>
              <a:off x="3313" y="632"/>
              <a:ext cx="104" cy="88"/>
            </a:xfrm>
            <a:prstGeom prst="ellipse">
              <a:avLst/>
            </a:prstGeom>
            <a:solidFill>
              <a:srgbClr val="A5A5A5"/>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0" name="Oval 31"/>
            <p:cNvSpPr>
              <a:spLocks noChangeArrowheads="1"/>
            </p:cNvSpPr>
            <p:nvPr/>
          </p:nvSpPr>
          <p:spPr bwMode="auto">
            <a:xfrm>
              <a:off x="3313" y="636"/>
              <a:ext cx="99" cy="77"/>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1"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US"/>
            </a:p>
          </p:txBody>
        </p:sp>
        <p:sp>
          <p:nvSpPr>
            <p:cNvPr id="239652" name="Rectangle 33"/>
            <p:cNvSpPr>
              <a:spLocks noChangeArrowheads="1"/>
            </p:cNvSpPr>
            <p:nvPr/>
          </p:nvSpPr>
          <p:spPr bwMode="auto">
            <a:xfrm>
              <a:off x="2142" y="914"/>
              <a:ext cx="1584" cy="44"/>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3"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9654" name="AutoShape 35"/>
            <p:cNvSpPr>
              <a:spLocks noChangeArrowheads="1"/>
            </p:cNvSpPr>
            <p:nvPr/>
          </p:nvSpPr>
          <p:spPr bwMode="auto">
            <a:xfrm>
              <a:off x="2797" y="369"/>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5" name="AutoShape 36"/>
            <p:cNvSpPr>
              <a:spLocks noChangeArrowheads="1"/>
            </p:cNvSpPr>
            <p:nvPr/>
          </p:nvSpPr>
          <p:spPr bwMode="auto">
            <a:xfrm>
              <a:off x="2797" y="376"/>
              <a:ext cx="310"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6" name="AutoShape 37"/>
            <p:cNvSpPr>
              <a:spLocks noChangeArrowheads="1"/>
            </p:cNvSpPr>
            <p:nvPr/>
          </p:nvSpPr>
          <p:spPr bwMode="auto">
            <a:xfrm>
              <a:off x="2797" y="416"/>
              <a:ext cx="310" cy="29"/>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7" name="AutoShape 38"/>
            <p:cNvSpPr>
              <a:spLocks noChangeArrowheads="1"/>
            </p:cNvSpPr>
            <p:nvPr/>
          </p:nvSpPr>
          <p:spPr bwMode="auto">
            <a:xfrm>
              <a:off x="2797" y="423"/>
              <a:ext cx="310" cy="19"/>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8" name="AutoShape 39"/>
            <p:cNvSpPr>
              <a:spLocks noChangeArrowheads="1"/>
            </p:cNvSpPr>
            <p:nvPr/>
          </p:nvSpPr>
          <p:spPr bwMode="auto">
            <a:xfrm>
              <a:off x="2797" y="467"/>
              <a:ext cx="310" cy="30"/>
            </a:xfrm>
            <a:prstGeom prst="roundRect">
              <a:avLst>
                <a:gd name="adj" fmla="val 3125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59" name="AutoShape 40"/>
            <p:cNvSpPr>
              <a:spLocks noChangeArrowheads="1"/>
            </p:cNvSpPr>
            <p:nvPr/>
          </p:nvSpPr>
          <p:spPr bwMode="auto">
            <a:xfrm>
              <a:off x="2797" y="475"/>
              <a:ext cx="310" cy="25"/>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0" name="AutoShape 41"/>
            <p:cNvSpPr>
              <a:spLocks noChangeArrowheads="1"/>
            </p:cNvSpPr>
            <p:nvPr/>
          </p:nvSpPr>
          <p:spPr bwMode="auto">
            <a:xfrm>
              <a:off x="2734" y="519"/>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1" name="AutoShape 42"/>
            <p:cNvSpPr>
              <a:spLocks noChangeArrowheads="1"/>
            </p:cNvSpPr>
            <p:nvPr/>
          </p:nvSpPr>
          <p:spPr bwMode="auto">
            <a:xfrm>
              <a:off x="2734" y="526"/>
              <a:ext cx="431" cy="26"/>
            </a:xfrm>
            <a:prstGeom prst="roundRect">
              <a:avLst>
                <a:gd name="adj" fmla="val 35713"/>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2" name="AutoShape 43"/>
            <p:cNvSpPr>
              <a:spLocks noChangeArrowheads="1"/>
            </p:cNvSpPr>
            <p:nvPr/>
          </p:nvSpPr>
          <p:spPr bwMode="auto">
            <a:xfrm>
              <a:off x="2734" y="577"/>
              <a:ext cx="431" cy="26"/>
            </a:xfrm>
            <a:prstGeom prst="roundRect">
              <a:avLst>
                <a:gd name="adj" fmla="val 42856"/>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3" name="AutoShape 44"/>
            <p:cNvSpPr>
              <a:spLocks noChangeArrowheads="1"/>
            </p:cNvSpPr>
            <p:nvPr/>
          </p:nvSpPr>
          <p:spPr bwMode="auto">
            <a:xfrm>
              <a:off x="2734" y="585"/>
              <a:ext cx="431" cy="18"/>
            </a:xfrm>
            <a:prstGeom prst="roundRect">
              <a:avLst>
                <a:gd name="adj" fmla="val 50000"/>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4" name="AutoShape 45"/>
            <p:cNvSpPr>
              <a:spLocks noChangeArrowheads="1"/>
            </p:cNvSpPr>
            <p:nvPr/>
          </p:nvSpPr>
          <p:spPr bwMode="auto">
            <a:xfrm>
              <a:off x="2734" y="625"/>
              <a:ext cx="431" cy="29"/>
            </a:xfrm>
            <a:prstGeom prst="roundRect">
              <a:avLst>
                <a:gd name="adj" fmla="val 375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sp>
          <p:nvSpPr>
            <p:cNvPr id="239665" name="AutoShape 46"/>
            <p:cNvSpPr>
              <a:spLocks noChangeArrowheads="1"/>
            </p:cNvSpPr>
            <p:nvPr/>
          </p:nvSpPr>
          <p:spPr bwMode="auto">
            <a:xfrm>
              <a:off x="2734" y="632"/>
              <a:ext cx="431" cy="22"/>
            </a:xfrm>
            <a:prstGeom prst="roundRect">
              <a:avLst>
                <a:gd name="adj" fmla="val 41667"/>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eaLnBrk="1" hangingPunct="1">
                <a:spcBef>
                  <a:spcPct val="0"/>
                </a:spcBef>
                <a:buFontTx/>
                <a:buNone/>
              </a:pPr>
              <a:endParaRPr lang="en-GB" altLang="x-none" sz="1800"/>
            </a:p>
          </p:txBody>
        </p:sp>
      </p:grpSp>
      <p:sp>
        <p:nvSpPr>
          <p:cNvPr id="239619" name="TextBox 48"/>
          <p:cNvSpPr txBox="1">
            <a:spLocks noChangeArrowheads="1"/>
          </p:cNvSpPr>
          <p:nvPr/>
        </p:nvSpPr>
        <p:spPr bwMode="auto">
          <a:xfrm>
            <a:off x="3144838" y="3146425"/>
            <a:ext cx="30686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ctr" eaLnBrk="1" hangingPunct="1">
              <a:spcBef>
                <a:spcPct val="0"/>
              </a:spcBef>
              <a:buFontTx/>
              <a:buNone/>
            </a:pPr>
            <a:r>
              <a:rPr lang="en-US" altLang="x-none" b="1"/>
              <a:t>NATIONAL </a:t>
            </a:r>
          </a:p>
          <a:p>
            <a:pPr algn="ctr" eaLnBrk="1" hangingPunct="1">
              <a:spcBef>
                <a:spcPct val="0"/>
              </a:spcBef>
              <a:buFontTx/>
              <a:buNone/>
            </a:pPr>
            <a:r>
              <a:rPr lang="en-US" altLang="x-none" b="1"/>
              <a:t>LAW</a:t>
            </a:r>
          </a:p>
        </p:txBody>
      </p:sp>
      <p:sp>
        <p:nvSpPr>
          <p:cNvPr id="239620" name="Slide Number Placeholder 49"/>
          <p:cNvSpPr txBox="1">
            <a:spLocks noGrp="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r" eaLnBrk="1" hangingPunct="1">
              <a:spcBef>
                <a:spcPct val="0"/>
              </a:spcBef>
              <a:buFontTx/>
              <a:buNone/>
            </a:pPr>
            <a:fld id="{1BBF37DA-0116-452F-8FD1-1A58389C3E14}" type="slidenum">
              <a:rPr lang="en-US" altLang="x-none" sz="1200">
                <a:solidFill>
                  <a:srgbClr val="898989"/>
                </a:solidFill>
              </a:rPr>
              <a:pPr algn="r" eaLnBrk="1" hangingPunct="1">
                <a:spcBef>
                  <a:spcPct val="0"/>
                </a:spcBef>
                <a:buFontTx/>
                <a:buNone/>
              </a:pPr>
              <a:t>6</a:t>
            </a:fld>
            <a:endParaRPr lang="en-US" altLang="x-none" sz="1200">
              <a:solidFill>
                <a:srgbClr val="898989"/>
              </a:solidFill>
            </a:endParaRPr>
          </a:p>
        </p:txBody>
      </p:sp>
      <p:sp>
        <p:nvSpPr>
          <p:cNvPr id="23962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F3888176-5AE2-473C-BF4C-7A32C9D897E9}" type="slidenum">
              <a:rPr lang="en-US" altLang="fr-FR" sz="1200">
                <a:solidFill>
                  <a:srgbClr val="898989"/>
                </a:solidFill>
              </a:rPr>
              <a:pPr>
                <a:spcBef>
                  <a:spcPct val="0"/>
                </a:spcBef>
                <a:buFontTx/>
                <a:buNone/>
              </a:pPr>
              <a:t>6</a:t>
            </a:fld>
            <a:endParaRPr lang="en-US" altLang="fr-FR" sz="1200">
              <a:solidFill>
                <a:srgbClr val="898989"/>
              </a:solidFill>
            </a:endParaRPr>
          </a:p>
        </p:txBody>
      </p:sp>
    </p:spTree>
    <p:extLst>
      <p:ext uri="{BB962C8B-B14F-4D97-AF65-F5344CB8AC3E}">
        <p14:creationId xmlns:p14="http://schemas.microsoft.com/office/powerpoint/2010/main" val="41078878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Illegal Access</a:t>
            </a:r>
          </a:p>
        </p:txBody>
      </p:sp>
      <p:sp>
        <p:nvSpPr>
          <p:cNvPr id="241667" name="Rectangle 3"/>
          <p:cNvSpPr>
            <a:spLocks noGrp="1"/>
          </p:cNvSpPr>
          <p:nvPr>
            <p:ph type="body" idx="1"/>
          </p:nvPr>
        </p:nvSpPr>
        <p:spPr/>
        <p:txBody>
          <a:bodyPr/>
          <a:lstStyle/>
          <a:p>
            <a:pPr marL="3175" indent="-3175" algn="ctr" eaLnBrk="1" hangingPunct="1">
              <a:lnSpc>
                <a:spcPct val="90000"/>
              </a:lnSpc>
              <a:buFont typeface="Arial" charset="0"/>
              <a:buNone/>
            </a:pPr>
            <a:r>
              <a:rPr lang="en-GB" altLang="x-none" sz="2800" smtClean="0">
                <a:solidFill>
                  <a:srgbClr val="FF0000"/>
                </a:solidFill>
                <a:ea typeface="ＭＳ Ｐゴシック" pitchFamily="34" charset="-128"/>
                <a:cs typeface="Times New Roman" pitchFamily="18" charset="0"/>
              </a:rPr>
              <a:t>Trainer to insert National law Provision here</a:t>
            </a:r>
          </a:p>
        </p:txBody>
      </p:sp>
      <p:sp>
        <p:nvSpPr>
          <p:cNvPr id="2416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C5EB0542-1441-4B06-813B-74074EE40E02}" type="slidenum">
              <a:rPr lang="en-US" altLang="fr-FR" sz="1200">
                <a:solidFill>
                  <a:srgbClr val="898989"/>
                </a:solidFill>
              </a:rPr>
              <a:pPr>
                <a:spcBef>
                  <a:spcPct val="0"/>
                </a:spcBef>
                <a:buFontTx/>
                <a:buNone/>
              </a:pPr>
              <a:t>7</a:t>
            </a:fld>
            <a:endParaRPr lang="en-US" altLang="fr-FR" sz="1200">
              <a:solidFill>
                <a:srgbClr val="898989"/>
              </a:solidFill>
            </a:endParaRPr>
          </a:p>
        </p:txBody>
      </p:sp>
    </p:spTree>
    <p:extLst>
      <p:ext uri="{BB962C8B-B14F-4D97-AF65-F5344CB8AC3E}">
        <p14:creationId xmlns:p14="http://schemas.microsoft.com/office/powerpoint/2010/main" val="18787765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Illegal Interception</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437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1A71BA59-1982-40FF-86CA-F1C4AB66DA7F}" type="slidenum">
              <a:rPr lang="en-US" altLang="fr-FR" sz="1200">
                <a:solidFill>
                  <a:srgbClr val="898989"/>
                </a:solidFill>
              </a:rPr>
              <a:pPr>
                <a:spcBef>
                  <a:spcPct val="0"/>
                </a:spcBef>
                <a:buFontTx/>
                <a:buNone/>
              </a:pPr>
              <a:t>8</a:t>
            </a:fld>
            <a:endParaRPr lang="en-US" altLang="fr-FR" sz="1200">
              <a:solidFill>
                <a:srgbClr val="898989"/>
              </a:solidFill>
            </a:endParaRPr>
          </a:p>
        </p:txBody>
      </p:sp>
    </p:spTree>
    <p:extLst>
      <p:ext uri="{BB962C8B-B14F-4D97-AF65-F5344CB8AC3E}">
        <p14:creationId xmlns:p14="http://schemas.microsoft.com/office/powerpoint/2010/main" val="39843916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p:cNvSpPr>
          <p:nvPr>
            <p:ph type="title"/>
          </p:nvPr>
        </p:nvSpPr>
        <p:spPr/>
        <p:txBody>
          <a:bodyPr/>
          <a:lstStyle/>
          <a:p>
            <a:pPr eaLnBrk="1" hangingPunct="1"/>
            <a:r>
              <a:rPr lang="en-GB" altLang="x-none" b="1" smtClean="0">
                <a:ea typeface="ＭＳ Ｐゴシック" pitchFamily="34" charset="-128"/>
                <a:cs typeface="Times New Roman" pitchFamily="18" charset="0"/>
              </a:rPr>
              <a:t>Data Interference</a:t>
            </a:r>
          </a:p>
        </p:txBody>
      </p:sp>
      <p:sp>
        <p:nvSpPr>
          <p:cNvPr id="78851" name="Rectangle 3"/>
          <p:cNvSpPr>
            <a:spLocks noGrp="1"/>
          </p:cNvSpPr>
          <p:nvPr>
            <p:ph type="body" idx="1"/>
          </p:nvPr>
        </p:nvSpPr>
        <p:spPr/>
        <p:txBody>
          <a:bodyPr/>
          <a:lstStyle/>
          <a:p>
            <a:pPr marL="3175" indent="-3175" algn="ctr" eaLnBrk="1" hangingPunct="1">
              <a:lnSpc>
                <a:spcPct val="90000"/>
              </a:lnSpc>
              <a:buFont typeface="Arial" charset="0"/>
              <a:buNone/>
              <a:defRPr/>
            </a:pPr>
            <a:r>
              <a:rPr lang="en-GB" sz="2800" dirty="0" smtClean="0">
                <a:solidFill>
                  <a:srgbClr val="FF0000"/>
                </a:solidFill>
                <a:latin typeface="+mj-lt"/>
                <a:ea typeface="+mn-ea"/>
                <a:cs typeface="Times New Roman" pitchFamily="18" charset="0"/>
              </a:rPr>
              <a:t>Trainer to insert National law Provision here</a:t>
            </a:r>
          </a:p>
        </p:txBody>
      </p:sp>
      <p:sp>
        <p:nvSpPr>
          <p:cNvPr id="24576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spcBef>
                <a:spcPct val="0"/>
              </a:spcBef>
              <a:buFontTx/>
              <a:buNone/>
            </a:pPr>
            <a:fld id="{B82EEB7C-66B8-4221-A4EE-A43D08D3D335}" type="slidenum">
              <a:rPr lang="en-US" altLang="fr-FR" sz="1200">
                <a:solidFill>
                  <a:srgbClr val="898989"/>
                </a:solidFill>
              </a:rPr>
              <a:pPr>
                <a:spcBef>
                  <a:spcPct val="0"/>
                </a:spcBef>
                <a:buFontTx/>
                <a:buNone/>
              </a:pPr>
              <a:t>9</a:t>
            </a:fld>
            <a:endParaRPr lang="en-US" altLang="fr-FR" sz="1200">
              <a:solidFill>
                <a:srgbClr val="898989"/>
              </a:solidFill>
            </a:endParaRPr>
          </a:p>
        </p:txBody>
      </p:sp>
    </p:spTree>
    <p:extLst>
      <p:ext uri="{BB962C8B-B14F-4D97-AF65-F5344CB8AC3E}">
        <p14:creationId xmlns:p14="http://schemas.microsoft.com/office/powerpoint/2010/main" val="40104927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TotalTime>
  <Words>1038</Words>
  <Application>Microsoft Office PowerPoint</Application>
  <PresentationFormat>On-screen Show (4:3)</PresentationFormat>
  <Paragraphs>188</Paragraphs>
  <Slides>30</Slides>
  <Notes>27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Introductory Cybercrime Training for Judges and Prosecutors</vt:lpstr>
      <vt:lpstr>Agenda</vt:lpstr>
      <vt:lpstr>Session Objectives</vt:lpstr>
      <vt:lpstr>PowerPoint Presentation</vt:lpstr>
      <vt:lpstr>Part One  National Substantive Criminal Law</vt:lpstr>
      <vt:lpstr>PowerPoint Presentation</vt:lpstr>
      <vt:lpstr>Illegal Access</vt:lpstr>
      <vt:lpstr>Illegal Interception</vt:lpstr>
      <vt:lpstr>Data Interference</vt:lpstr>
      <vt:lpstr>System Interference</vt:lpstr>
      <vt:lpstr>Misuse of Devices</vt:lpstr>
      <vt:lpstr>Computer Related Forgery</vt:lpstr>
      <vt:lpstr>Computer Related Fraud</vt:lpstr>
      <vt:lpstr>Offences Related to Child Pornography</vt:lpstr>
      <vt:lpstr>Copyright Offences</vt:lpstr>
      <vt:lpstr>PowerPoint Presentation</vt:lpstr>
      <vt:lpstr>Part Two Procedural provisions under the national law</vt:lpstr>
      <vt:lpstr>PowerPoint Presentation</vt:lpstr>
      <vt:lpstr>Scope of National Procedural Provisions</vt:lpstr>
      <vt:lpstr>Expedited Preservation of Stored Computer Data</vt:lpstr>
      <vt:lpstr>Expedited Preservation and Partial Disclosure of Traffic Data</vt:lpstr>
      <vt:lpstr>Production Order</vt:lpstr>
      <vt:lpstr>Search and Seizure of Stored Computer Data</vt:lpstr>
      <vt:lpstr>Real Time Collection of Traffic Data</vt:lpstr>
      <vt:lpstr>Interception of Content Data</vt:lpstr>
      <vt:lpstr>Conditions and safeguards</vt:lpstr>
      <vt:lpstr>PowerPoint Presentation</vt:lpstr>
      <vt:lpstr>Part Three Summary</vt:lpstr>
      <vt:lpstr>Summary</vt:lpstr>
      <vt:lpstr>PowerPoint Presentation</vt:lpstr>
    </vt:vector>
  </TitlesOfParts>
  <Company>Council of Europe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LUCCHETTI Matteo</dc:creator>
  <cp:lastModifiedBy>MUREANU Georgeta</cp:lastModifiedBy>
  <cp:revision>12</cp:revision>
  <dcterms:created xsi:type="dcterms:W3CDTF">2017-07-13T13:26:16Z</dcterms:created>
  <dcterms:modified xsi:type="dcterms:W3CDTF">2017-09-06T14:27:00Z</dcterms:modified>
</cp:coreProperties>
</file>